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8"/>
  </p:notesMasterIdLst>
  <p:handoutMasterIdLst>
    <p:handoutMasterId r:id="rId29"/>
  </p:handoutMasterIdLst>
  <p:sldIdLst>
    <p:sldId id="622" r:id="rId2"/>
    <p:sldId id="625" r:id="rId3"/>
    <p:sldId id="623" r:id="rId4"/>
    <p:sldId id="624" r:id="rId5"/>
    <p:sldId id="569" r:id="rId6"/>
    <p:sldId id="510" r:id="rId7"/>
    <p:sldId id="600" r:id="rId8"/>
    <p:sldId id="613" r:id="rId9"/>
    <p:sldId id="614" r:id="rId10"/>
    <p:sldId id="615" r:id="rId11"/>
    <p:sldId id="616" r:id="rId12"/>
    <p:sldId id="617" r:id="rId13"/>
    <p:sldId id="618" r:id="rId14"/>
    <p:sldId id="601" r:id="rId15"/>
    <p:sldId id="602" r:id="rId16"/>
    <p:sldId id="603" r:id="rId17"/>
    <p:sldId id="604" r:id="rId18"/>
    <p:sldId id="605" r:id="rId19"/>
    <p:sldId id="606" r:id="rId20"/>
    <p:sldId id="607" r:id="rId21"/>
    <p:sldId id="608" r:id="rId22"/>
    <p:sldId id="609" r:id="rId23"/>
    <p:sldId id="610" r:id="rId24"/>
    <p:sldId id="611" r:id="rId25"/>
    <p:sldId id="612" r:id="rId26"/>
    <p:sldId id="587" r:id="rId27"/>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67" autoAdjust="0"/>
    <p:restoredTop sz="74527" autoAdjust="0"/>
  </p:normalViewPr>
  <p:slideViewPr>
    <p:cSldViewPr>
      <p:cViewPr varScale="1">
        <p:scale>
          <a:sx n="75" d="100"/>
          <a:sy n="75" d="100"/>
        </p:scale>
        <p:origin x="690"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512"/>
    </p:cViewPr>
  </p:sorterViewPr>
  <p:notesViewPr>
    <p:cSldViewPr>
      <p:cViewPr varScale="1">
        <p:scale>
          <a:sx n="83" d="100"/>
          <a:sy n="83" d="100"/>
        </p:scale>
        <p:origin x="-1992" y="-7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31BE41D4-074A-4130-B264-52DA905091AE}" type="datetimeFigureOut">
              <a:rPr lang="en-US"/>
              <a:pPr>
                <a:defRPr/>
              </a:pPr>
              <a:t>11/21/2013</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atin typeface="Calibri" panose="020F0502020204030204" pitchFamily="34" charset="0"/>
              </a:defRPr>
            </a:lvl1pPr>
          </a:lstStyle>
          <a:p>
            <a:fld id="{8D1FBF6B-EEC8-4683-8593-4C60330B53C5}" type="slidenum">
              <a:rPr lang="en-US"/>
              <a:pPr/>
              <a:t>‹#›</a:t>
            </a:fld>
            <a:endParaRPr lang="en-US"/>
          </a:p>
        </p:txBody>
      </p:sp>
    </p:spTree>
    <p:extLst>
      <p:ext uri="{BB962C8B-B14F-4D97-AF65-F5344CB8AC3E}">
        <p14:creationId xmlns:p14="http://schemas.microsoft.com/office/powerpoint/2010/main" val="775037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EE884F7F-B1AF-4ED6-A752-60723E3AB2B2}" type="datetimeFigureOut">
              <a:rPr lang="en-US"/>
              <a:pPr>
                <a:defRPr/>
              </a:pPr>
              <a:t>11/21/2013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atin typeface="Calibri" panose="020F0502020204030204" pitchFamily="34" charset="0"/>
              </a:defRPr>
            </a:lvl1pPr>
          </a:lstStyle>
          <a:p>
            <a:fld id="{05147A15-4158-47E2-9421-428594FBBFBB}" type="slidenum">
              <a:rPr lang="en-US"/>
              <a:pPr/>
              <a:t>‹#›</a:t>
            </a:fld>
            <a:endParaRPr lang="en-US"/>
          </a:p>
        </p:txBody>
      </p:sp>
    </p:spTree>
    <p:extLst>
      <p:ext uri="{BB962C8B-B14F-4D97-AF65-F5344CB8AC3E}">
        <p14:creationId xmlns:p14="http://schemas.microsoft.com/office/powerpoint/2010/main" val="2674715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98302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Smart businesses have a number of critical success factors that they monitor consistently.  Effective meeting leaders make use of key performance indicators gathered by the company’s communication and data systems to promote learning and develop next action steps.</a:t>
            </a:r>
          </a:p>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7E5C93-F444-4F33-8442-A46FF6A276A4}" type="slidenum">
              <a:rPr lang="en-US">
                <a:latin typeface="Calibri" panose="020F0502020204030204" pitchFamily="34" charset="0"/>
              </a:rPr>
              <a:pPr eaLnBrk="1" hangingPunct="1"/>
              <a:t>13</a:t>
            </a:fld>
            <a:endParaRPr lang="en-US">
              <a:latin typeface="Calibri" panose="020F0502020204030204" pitchFamily="34" charset="0"/>
            </a:endParaRPr>
          </a:p>
        </p:txBody>
      </p:sp>
    </p:spTree>
    <p:extLst>
      <p:ext uri="{BB962C8B-B14F-4D97-AF65-F5344CB8AC3E}">
        <p14:creationId xmlns:p14="http://schemas.microsoft.com/office/powerpoint/2010/main" val="673964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smtClean="0"/>
              <a:t>Best Practice Meetings</a:t>
            </a:r>
            <a:endParaRPr lang="en-US" smtClean="0"/>
          </a:p>
          <a:p>
            <a:r>
              <a:rPr lang="en-US" smtClean="0"/>
              <a:t>There are several types of meetings that I believe are “best practice” for contractors.  For each of them I propose some key agenda items as well as my suggestions for frequency and duration of each type of meeting </a:t>
            </a:r>
          </a:p>
        </p:txBody>
      </p:sp>
    </p:spTree>
    <p:extLst>
      <p:ext uri="{BB962C8B-B14F-4D97-AF65-F5344CB8AC3E}">
        <p14:creationId xmlns:p14="http://schemas.microsoft.com/office/powerpoint/2010/main" val="492999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Consistent meetings for your field crews provide the vehicle for both technical training and safety training.  Certainly both of these can and should be covered in on the job training or jobsite meetings as well.  Unless you have a project manager who is communicating with all of the crews in well planned and executed job site training, you will be better served by regularly scheduled field team meetings at your shop.  </a:t>
            </a:r>
          </a:p>
          <a:p>
            <a:endParaRPr lang="en-US" smtClean="0"/>
          </a:p>
          <a:p>
            <a:endParaRPr lang="en-US" smtClean="0"/>
          </a:p>
        </p:txBody>
      </p:sp>
    </p:spTree>
    <p:extLst>
      <p:ext uri="{BB962C8B-B14F-4D97-AF65-F5344CB8AC3E}">
        <p14:creationId xmlns:p14="http://schemas.microsoft.com/office/powerpoint/2010/main" val="499155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Agenda:  Brief overview of goals for the month and how the team can help the company meet the goals. Safety training as mandated, considering a focus on areas of recent concern or upcoming relevance.  Technical training, with, again, a focus on areas where you may have noted less than stellar performance on efficiency or quality of work, or use the time for training on new types of applications and techniques.      </a:t>
            </a:r>
          </a:p>
          <a:p>
            <a:r>
              <a:rPr lang="en-US" smtClean="0"/>
              <a:t>Frequency: Once a month. </a:t>
            </a:r>
          </a:p>
          <a:p>
            <a:r>
              <a:rPr lang="en-US" smtClean="0"/>
              <a:t>Duration:  45 minutes to 1 hour</a:t>
            </a:r>
          </a:p>
        </p:txBody>
      </p:sp>
    </p:spTree>
    <p:extLst>
      <p:ext uri="{BB962C8B-B14F-4D97-AF65-F5344CB8AC3E}">
        <p14:creationId xmlns:p14="http://schemas.microsoft.com/office/powerpoint/2010/main" val="2102452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Foremen meetings keep you in closer touch with job progress and give your crew leaders an opportunity to develop as leaders and you a chance to coach them to greater success.</a:t>
            </a:r>
          </a:p>
          <a:p>
            <a:r>
              <a:rPr lang="en-US" smtClean="0"/>
              <a:t>Agenda:  Overview of recently completed jobs and job costing, noting successes and challenges and what can be learned for better success on upcoming jobs. Foremen report on jobs in progress and how they are preparing for upcoming jobs.      </a:t>
            </a:r>
          </a:p>
          <a:p>
            <a:r>
              <a:rPr lang="en-US" smtClean="0"/>
              <a:t>Frequency: Once a week. </a:t>
            </a:r>
          </a:p>
          <a:p>
            <a:r>
              <a:rPr lang="en-US" smtClean="0"/>
              <a:t>Duration:  45 minutes to 1 hour</a:t>
            </a:r>
          </a:p>
        </p:txBody>
      </p:sp>
    </p:spTree>
    <p:extLst>
      <p:ext uri="{BB962C8B-B14F-4D97-AF65-F5344CB8AC3E}">
        <p14:creationId xmlns:p14="http://schemas.microsoft.com/office/powerpoint/2010/main" val="720434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Foremen meetings keep you in closer touch with job progress and give your crew leaders an opportunity to develop as leaders and you a chance to coach them to greater success.</a:t>
            </a:r>
          </a:p>
          <a:p>
            <a:r>
              <a:rPr lang="en-US" smtClean="0"/>
              <a:t>Agenda:  Overview of recently completed jobs and job costing, noting successes and challenges and what can be learned for better success on upcoming jobs. Foremen report on jobs in progress and how they are preparing for upcoming jobs.      </a:t>
            </a:r>
          </a:p>
          <a:p>
            <a:r>
              <a:rPr lang="en-US" smtClean="0"/>
              <a:t>Frequency: Once a week. </a:t>
            </a:r>
          </a:p>
          <a:p>
            <a:r>
              <a:rPr lang="en-US" smtClean="0"/>
              <a:t>Duration:  45 minutes to 1 hour</a:t>
            </a:r>
          </a:p>
        </p:txBody>
      </p:sp>
    </p:spTree>
    <p:extLst>
      <p:ext uri="{BB962C8B-B14F-4D97-AF65-F5344CB8AC3E}">
        <p14:creationId xmlns:p14="http://schemas.microsoft.com/office/powerpoint/2010/main" val="1146656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Consistent management meetings keep operations running smoothly, enable you to deal with employee issues in a timely way, keep your marketing plan on track, and improve cash flow by keeping you in touch with your financial position. </a:t>
            </a:r>
          </a:p>
          <a:p>
            <a:r>
              <a:rPr lang="en-US" smtClean="0"/>
              <a:t>Agenda:  Review Administrative action plan and next steps, HR issues, Invoicing, Collections and Cash Flow.  </a:t>
            </a:r>
          </a:p>
          <a:p>
            <a:r>
              <a:rPr lang="en-US" smtClean="0"/>
              <a:t>Frequency: Once a week. </a:t>
            </a:r>
          </a:p>
          <a:p>
            <a:r>
              <a:rPr lang="en-US" smtClean="0"/>
              <a:t>Duration:  1 hour </a:t>
            </a:r>
          </a:p>
          <a:p>
            <a:endParaRPr lang="en-US" smtClean="0"/>
          </a:p>
        </p:txBody>
      </p:sp>
    </p:spTree>
    <p:extLst>
      <p:ext uri="{BB962C8B-B14F-4D97-AF65-F5344CB8AC3E}">
        <p14:creationId xmlns:p14="http://schemas.microsoft.com/office/powerpoint/2010/main" val="3747898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Consistent management meetings keep operations running smoothly, enable you to deal with employee issues in a timely way, keep your marketing plan on track, and improve cash flow by keeping you in touch with your financial position. </a:t>
            </a:r>
          </a:p>
          <a:p>
            <a:r>
              <a:rPr lang="en-US" smtClean="0"/>
              <a:t>Agenda:  Review Administrative action plan and next steps, HR issues, Invoicing, Collections and Cash Flow.  </a:t>
            </a:r>
          </a:p>
          <a:p>
            <a:r>
              <a:rPr lang="en-US" smtClean="0"/>
              <a:t>Frequency: Once a week. </a:t>
            </a:r>
          </a:p>
          <a:p>
            <a:r>
              <a:rPr lang="en-US" smtClean="0"/>
              <a:t>Duration:  1 hour </a:t>
            </a:r>
          </a:p>
          <a:p>
            <a:endParaRPr lang="en-US" smtClean="0"/>
          </a:p>
        </p:txBody>
      </p:sp>
    </p:spTree>
    <p:extLst>
      <p:ext uri="{BB962C8B-B14F-4D97-AF65-F5344CB8AC3E}">
        <p14:creationId xmlns:p14="http://schemas.microsoft.com/office/powerpoint/2010/main" val="3096763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Sales team meetings will help to keep your sales team, including the owner, on target for meeting their sales goals by reviewing their sales funnel and determining actions to generate more leads and sales conversions.  </a:t>
            </a:r>
          </a:p>
          <a:p>
            <a:r>
              <a:rPr lang="en-US" smtClean="0"/>
              <a:t>Agenda:  Overview of sales funnel and follow-up actions, evaluation of lead flow, and determination of next actions to close jobs or generate more leads through networking or other marketing activities.  </a:t>
            </a:r>
          </a:p>
          <a:p>
            <a:r>
              <a:rPr lang="en-US" smtClean="0"/>
              <a:t>Frequency: Once a week. </a:t>
            </a:r>
          </a:p>
          <a:p>
            <a:r>
              <a:rPr lang="en-US" smtClean="0"/>
              <a:t>Duration:  30 to 45 minutes</a:t>
            </a:r>
          </a:p>
        </p:txBody>
      </p:sp>
    </p:spTree>
    <p:extLst>
      <p:ext uri="{BB962C8B-B14F-4D97-AF65-F5344CB8AC3E}">
        <p14:creationId xmlns:p14="http://schemas.microsoft.com/office/powerpoint/2010/main" val="3254648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Sales team meetings will help to keep your sales team, including the owner, on target for meeting their sales goals by reviewing their sales funnel and determining actions to generate more leads and sales conversions.  </a:t>
            </a:r>
          </a:p>
          <a:p>
            <a:r>
              <a:rPr lang="en-US" smtClean="0"/>
              <a:t>Agenda:  Overview of sales funnel and follow-up actions, evaluation of lead flow, and determination of next actions to close jobs or generate more leads through networking or other marketing activities.  </a:t>
            </a:r>
          </a:p>
          <a:p>
            <a:r>
              <a:rPr lang="en-US" smtClean="0"/>
              <a:t>Frequency: Once a week. </a:t>
            </a:r>
          </a:p>
          <a:p>
            <a:r>
              <a:rPr lang="en-US" smtClean="0"/>
              <a:t>Duration:  30 to 45 minutes</a:t>
            </a:r>
          </a:p>
        </p:txBody>
      </p:sp>
    </p:spTree>
    <p:extLst>
      <p:ext uri="{BB962C8B-B14F-4D97-AF65-F5344CB8AC3E}">
        <p14:creationId xmlns:p14="http://schemas.microsoft.com/office/powerpoint/2010/main" val="1173384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E11339-0903-4EB0-83A9-34ABCE86B1A2}" type="slidenum">
              <a:rPr lang="en-US">
                <a:latin typeface="Calibri" panose="020F0502020204030204" pitchFamily="34" charset="0"/>
              </a:rPr>
              <a:pP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2771096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smtClean="0"/>
              <a:t>Special Meetings</a:t>
            </a:r>
            <a:endParaRPr lang="en-US" smtClean="0"/>
          </a:p>
          <a:p>
            <a:r>
              <a:rPr lang="en-US" smtClean="0"/>
              <a:t>In addition to the day to day company operations types of meetings, your company will be best served by scheduling what I call “altitude” types of meetings occasionally.  These might include the following:  Annual planning and budget meeting for the management team, marketing strategy meetings, and board of directors meetings.  Some companies also schedule an off site management team retreat for a day or a weekend to accomplish their annual planning and strategy each year.  If your budget is tight, you don’t need to make this an extravagance.  You may be able to rent a boardroom at a local hotel fairly inexpensively for the day.  It’s often more effective to get away from the day to day distractions and environment when doing your higher level planning. </a:t>
            </a:r>
          </a:p>
        </p:txBody>
      </p:sp>
    </p:spTree>
    <p:extLst>
      <p:ext uri="{BB962C8B-B14F-4D97-AF65-F5344CB8AC3E}">
        <p14:creationId xmlns:p14="http://schemas.microsoft.com/office/powerpoint/2010/main" val="701955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r>
              <a:rPr lang="en-US" b="1" smtClean="0"/>
              <a:t>Have an Agenda</a:t>
            </a:r>
            <a:endParaRPr lang="en-US" smtClean="0"/>
          </a:p>
          <a:p>
            <a:pPr marL="228600" indent="-228600"/>
            <a:r>
              <a:rPr lang="en-US" smtClean="0"/>
              <a:t>The second rule of successful meetings is to have an agenda and a set time frame for beginning and ending the meeting.  Having an agenda, even if it is three bullet points on a piece of paper is critical. Stick to covering the topics on the agenda and make sure to use the time appropriately to get through all the listed items.  One of my clients who is very successful in running effective meetings has three rules that everyone can learn from:</a:t>
            </a:r>
          </a:p>
          <a:p>
            <a:pPr marL="228600" indent="-228600"/>
            <a:r>
              <a:rPr lang="en-US" smtClean="0"/>
              <a:t>The meeting is held at the calendared day and time even if someone must be absent – this includes the owner himself.  </a:t>
            </a:r>
          </a:p>
          <a:p>
            <a:pPr marL="228600" indent="-228600"/>
            <a:r>
              <a:rPr lang="en-US" smtClean="0"/>
              <a:t>The meeting is a set length, and must start and end on time, regardless of whether there is more to discuss or someone is late.  </a:t>
            </a:r>
          </a:p>
          <a:p>
            <a:pPr marL="228600" indent="-228600"/>
            <a:r>
              <a:rPr lang="en-US" smtClean="0"/>
              <a:t>Items for inclusion on the agenda must be submitted to the Office Manager before 5 PM on the day prior to the meeting.  Any items not submitted will not be included in discussion unless there is unused time.  </a:t>
            </a:r>
          </a:p>
          <a:p>
            <a:pPr marL="228600" indent="-228600"/>
            <a:r>
              <a:rPr lang="en-US" smtClean="0"/>
              <a:t>These rules may seem extreme but having strict parameters forces consistency and efficiency in meetings. </a:t>
            </a:r>
          </a:p>
        </p:txBody>
      </p:sp>
    </p:spTree>
    <p:extLst>
      <p:ext uri="{BB962C8B-B14F-4D97-AF65-F5344CB8AC3E}">
        <p14:creationId xmlns:p14="http://schemas.microsoft.com/office/powerpoint/2010/main" val="3331661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smtClean="0"/>
              <a:t>Excuses, excuses.  </a:t>
            </a:r>
            <a:endParaRPr lang="en-US" smtClean="0"/>
          </a:p>
          <a:p>
            <a:r>
              <a:rPr lang="en-US" smtClean="0"/>
              <a:t>I hear many reasons from business owners for not holding meetings as intended.  A primary reason is that the time doesn’t work for someone, that a key attendee (often the owner) has scheduled something else in direct conflict so the meeting has to be rescheduled, or that something “really important” came up.  Another common reason is that nothing was prepared for a training session, so therefore, why hold a meeting?  As a business owner, you set the tone – if the outcome of the meeting is important to you, then it will become important to the team. If on the other hand, you are inconsistent, the team gets the message that it isn’t all that important and you will lose commitment and buy-in from them, making it all the more difficult to re-engage them the next time.  </a:t>
            </a:r>
          </a:p>
          <a:p>
            <a:r>
              <a:rPr lang="en-US" smtClean="0"/>
              <a:t>The best thing you can do to start moving towards more effective meetings is to be realistic with yourself.  You may want to start slower and set a meeting schedule that is less frequent than you think is ideal to give yourself the opportunity to succeed in your commitment. </a:t>
            </a:r>
          </a:p>
        </p:txBody>
      </p:sp>
    </p:spTree>
    <p:extLst>
      <p:ext uri="{BB962C8B-B14F-4D97-AF65-F5344CB8AC3E}">
        <p14:creationId xmlns:p14="http://schemas.microsoft.com/office/powerpoint/2010/main" val="487633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F078E4-241E-4DA9-ACD0-FBE0C1F96131}" type="slidenum">
              <a:rPr lang="en-US">
                <a:latin typeface="Calibri" panose="020F0502020204030204" pitchFamily="34" charset="0"/>
              </a:rPr>
              <a:pPr eaLnBrk="1" hangingPunct="1"/>
              <a:t>26</a:t>
            </a:fld>
            <a:endParaRPr lang="en-US">
              <a:latin typeface="Calibri" panose="020F0502020204030204" pitchFamily="34" charset="0"/>
            </a:endParaRPr>
          </a:p>
        </p:txBody>
      </p:sp>
    </p:spTree>
    <p:extLst>
      <p:ext uri="{BB962C8B-B14F-4D97-AF65-F5344CB8AC3E}">
        <p14:creationId xmlns:p14="http://schemas.microsoft.com/office/powerpoint/2010/main" val="156699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sz="800" b="1" smtClean="0"/>
              <a:t>How to Make Company Meetings </a:t>
            </a:r>
            <a:r>
              <a:rPr lang="en-US" sz="800" b="1" u="sng" smtClean="0"/>
              <a:t>Really</a:t>
            </a:r>
            <a:r>
              <a:rPr lang="en-US" sz="800" b="1" smtClean="0"/>
              <a:t> Work for Your Business   </a:t>
            </a:r>
            <a:endParaRPr lang="en-US" sz="800" smtClean="0"/>
          </a:p>
          <a:p>
            <a:pPr>
              <a:lnSpc>
                <a:spcPct val="80000"/>
              </a:lnSpc>
            </a:pPr>
            <a:r>
              <a:rPr lang="en-US" sz="800" smtClean="0"/>
              <a:t>(First published in Contractor Power Magazine)</a:t>
            </a:r>
          </a:p>
          <a:p>
            <a:pPr>
              <a:lnSpc>
                <a:spcPct val="80000"/>
              </a:lnSpc>
            </a:pPr>
            <a:r>
              <a:rPr lang="en-US" sz="800" smtClean="0"/>
              <a:t>With all the bad press that meetings get for being a waste of time, it is true that </a:t>
            </a:r>
            <a:r>
              <a:rPr lang="en-US" sz="800" i="1" smtClean="0"/>
              <a:t>good meetings</a:t>
            </a:r>
            <a:r>
              <a:rPr lang="en-US" sz="800" smtClean="0"/>
              <a:t> can very effective by getting your team more engaged and involved in the process of delivering your product or service, as well as providing them with needed guidance to perform their jobs better.  </a:t>
            </a:r>
            <a:endParaRPr lang="en-US" sz="800" b="1" smtClean="0"/>
          </a:p>
          <a:p>
            <a:pPr>
              <a:lnSpc>
                <a:spcPct val="80000"/>
              </a:lnSpc>
            </a:pPr>
            <a:r>
              <a:rPr lang="en-US" sz="800" b="1" smtClean="0"/>
              <a:t>Be consistent</a:t>
            </a:r>
            <a:endParaRPr lang="en-US" sz="800" smtClean="0"/>
          </a:p>
          <a:p>
            <a:pPr>
              <a:lnSpc>
                <a:spcPct val="80000"/>
              </a:lnSpc>
            </a:pPr>
            <a:r>
              <a:rPr lang="en-US" sz="800" smtClean="0"/>
              <a:t>The first rule of successful company meetings is consistency.  Read the previous sentence again.  I have had contractors tell me over and over that they don’t get good results from their company meetings.  When I ask how often they have meetings, more often than not the response is something like this:  “We used to have them every two weeks but we haven’t had one in several months.”  </a:t>
            </a:r>
          </a:p>
          <a:p>
            <a:pPr>
              <a:lnSpc>
                <a:spcPct val="80000"/>
              </a:lnSpc>
            </a:pPr>
            <a:r>
              <a:rPr lang="en-US" sz="800" smtClean="0"/>
              <a:t>For those who don’t currently have company meetings in place, you may well be wondering how taking time away from the myriad tasks at hand to hold meetings with your team can benefit your company.  I find this to be especially true when we talk about taking time to meet with field employees who could be out generating income producing work.  Following are some good reasons why you should have meetings:  </a:t>
            </a:r>
            <a:endParaRPr lang="en-US" sz="800" i="1" smtClean="0"/>
          </a:p>
          <a:p>
            <a:pPr>
              <a:lnSpc>
                <a:spcPct val="80000"/>
              </a:lnSpc>
            </a:pPr>
            <a:r>
              <a:rPr lang="en-US" sz="800" i="1" smtClean="0"/>
              <a:t>Increase Efficiency</a:t>
            </a:r>
            <a:endParaRPr lang="en-US" sz="800" smtClean="0"/>
          </a:p>
          <a:p>
            <a:pPr>
              <a:lnSpc>
                <a:spcPct val="80000"/>
              </a:lnSpc>
            </a:pPr>
            <a:r>
              <a:rPr lang="en-US" sz="800" smtClean="0"/>
              <a:t>It may sound like an oxymoron, but meetings actually can increase efficiency, providing you use the time wisely.  A meeting is a great time for team members who work very efficiently to demonstrate techniques and processes to others as well as creating an opportunity for team members to brainstorm on the best way to do something.  </a:t>
            </a:r>
            <a:endParaRPr lang="en-US" sz="800" i="1" smtClean="0"/>
          </a:p>
          <a:p>
            <a:pPr>
              <a:lnSpc>
                <a:spcPct val="80000"/>
              </a:lnSpc>
            </a:pPr>
            <a:r>
              <a:rPr lang="en-US" sz="800" i="1" smtClean="0"/>
              <a:t>Technical Training </a:t>
            </a:r>
            <a:endParaRPr lang="en-US" sz="800" smtClean="0"/>
          </a:p>
          <a:p>
            <a:pPr>
              <a:lnSpc>
                <a:spcPct val="80000"/>
              </a:lnSpc>
            </a:pPr>
            <a:r>
              <a:rPr lang="en-US" sz="800" smtClean="0"/>
              <a:t>Providing technical training in the processes and techniques used in your craft advance the learning for team members, giving you the opportunity to add new skills to their repertoire as well as ensure consistency in the training throughout the company.  </a:t>
            </a:r>
            <a:endParaRPr lang="en-US" sz="800" i="1" smtClean="0"/>
          </a:p>
          <a:p>
            <a:pPr>
              <a:lnSpc>
                <a:spcPct val="80000"/>
              </a:lnSpc>
            </a:pPr>
            <a:r>
              <a:rPr lang="en-US" sz="800" i="1" smtClean="0"/>
              <a:t>Safety Training</a:t>
            </a:r>
            <a:endParaRPr lang="en-US" sz="800" smtClean="0"/>
          </a:p>
          <a:p>
            <a:pPr>
              <a:lnSpc>
                <a:spcPct val="80000"/>
              </a:lnSpc>
            </a:pPr>
            <a:r>
              <a:rPr lang="en-US" sz="800" smtClean="0"/>
              <a:t>Safety training is always necessary as well as mandated in many cases.  Providing safety training serves as a good reminder to team members; it often seems to be easy for employees to forget to use basic safety measures, as many business owners have experienced! </a:t>
            </a:r>
            <a:endParaRPr lang="en-US" sz="800" i="1" smtClean="0"/>
          </a:p>
          <a:p>
            <a:pPr>
              <a:lnSpc>
                <a:spcPct val="80000"/>
              </a:lnSpc>
            </a:pPr>
            <a:r>
              <a:rPr lang="en-US" sz="800" i="1" smtClean="0"/>
              <a:t>Keep the Team Informed</a:t>
            </a:r>
            <a:endParaRPr lang="en-US" sz="800" smtClean="0"/>
          </a:p>
          <a:p>
            <a:pPr>
              <a:lnSpc>
                <a:spcPct val="80000"/>
              </a:lnSpc>
            </a:pPr>
            <a:r>
              <a:rPr lang="en-US" sz="800" smtClean="0"/>
              <a:t>As a business owner, you are working on so many initiatives; you may forget that not everyone in the company is aware of all the new things that are happening.  Perhaps you have added a new target market, are planning to add a new type of service or are launching a new marketing campaign.  An informed employee can promote your business better and feels part of the team.  </a:t>
            </a:r>
            <a:endParaRPr lang="en-US" sz="800" i="1" smtClean="0"/>
          </a:p>
          <a:p>
            <a:pPr>
              <a:lnSpc>
                <a:spcPct val="80000"/>
              </a:lnSpc>
            </a:pPr>
            <a:r>
              <a:rPr lang="en-US" sz="800" i="1" smtClean="0"/>
              <a:t>Monitoring Key Performance Indicators </a:t>
            </a:r>
            <a:endParaRPr lang="en-US" sz="800" smtClean="0"/>
          </a:p>
          <a:p>
            <a:pPr>
              <a:lnSpc>
                <a:spcPct val="80000"/>
              </a:lnSpc>
            </a:pPr>
            <a:r>
              <a:rPr lang="en-US" sz="800" smtClean="0"/>
              <a:t>Smart businesses have a number of critical success factors that they monitor consistently.  Effective meeting leaders make use of key performance indicators gathered by the company’s communication and data systems to promote learning and develop next action steps.</a:t>
            </a:r>
          </a:p>
        </p:txBody>
      </p:sp>
    </p:spTree>
    <p:extLst>
      <p:ext uri="{BB962C8B-B14F-4D97-AF65-F5344CB8AC3E}">
        <p14:creationId xmlns:p14="http://schemas.microsoft.com/office/powerpoint/2010/main" val="397091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With all the bad press that meetings get for being a waste of time, it is true that </a:t>
            </a:r>
            <a:r>
              <a:rPr lang="en-US" i="1" smtClean="0"/>
              <a:t>good meetings</a:t>
            </a:r>
            <a:r>
              <a:rPr lang="en-US" smtClean="0"/>
              <a:t> can very effective by getting your team more engaged and involved in the process of delivering your product or service, as well as providing them with needed guidance to perform their jobs better.  </a:t>
            </a:r>
            <a:endParaRPr lang="en-US" b="1" smtClean="0"/>
          </a:p>
          <a:p>
            <a:endParaRPr lang="en-US" smtClean="0"/>
          </a:p>
        </p:txBody>
      </p:sp>
    </p:spTree>
    <p:extLst>
      <p:ext uri="{BB962C8B-B14F-4D97-AF65-F5344CB8AC3E}">
        <p14:creationId xmlns:p14="http://schemas.microsoft.com/office/powerpoint/2010/main" val="3059955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a:p>
            <a:r>
              <a:rPr lang="en-US" smtClean="0"/>
              <a:t>I have had contractors tell me over and over that they don’t get good results from their company meetings.  When I ask how often they have meetings, more often than not the response is something like this:  “We used to have them every two weeks but we haven’t had one in several months.”  </a:t>
            </a:r>
          </a:p>
          <a:p>
            <a:r>
              <a:rPr lang="en-US" smtClean="0"/>
              <a:t>For those who don’t currently have company meetings in place, you may well be wondering how taking time away from the myriad tasks at hand to hold meetings with your team can benefit your company.  I find this to be especially true when we talk about taking time to meet with field employees who could be out generating income producing work.  Following are some good reasons why you should have meetings:</a:t>
            </a:r>
          </a:p>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5345E9-44B2-4FEA-81A0-7A3CF0F056E8}" type="slidenum">
              <a:rPr lang="en-US">
                <a:latin typeface="Calibri" panose="020F0502020204030204" pitchFamily="34" charset="0"/>
              </a:rPr>
              <a:pPr eaLnBrk="1" hangingPunct="1"/>
              <a:t>8</a:t>
            </a:fld>
            <a:endParaRPr lang="en-US">
              <a:latin typeface="Calibri" panose="020F0502020204030204" pitchFamily="34" charset="0"/>
            </a:endParaRPr>
          </a:p>
        </p:txBody>
      </p:sp>
    </p:spTree>
    <p:extLst>
      <p:ext uri="{BB962C8B-B14F-4D97-AF65-F5344CB8AC3E}">
        <p14:creationId xmlns:p14="http://schemas.microsoft.com/office/powerpoint/2010/main" val="2741416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It may sound like an oxymoron, but meetings actually can increase efficiency, providing you use the time wisely.  A meeting is a great time for team members who work very efficiently to demonstrate techniques and processes to others as well as creating an opportunity for team members to brainstorm on the best way to do something. </a:t>
            </a:r>
          </a:p>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E336E7-4031-4AA2-859E-4FB9A01522D3}" type="slidenum">
              <a:rPr lang="en-US">
                <a:latin typeface="Calibri" panose="020F0502020204030204" pitchFamily="34" charset="0"/>
              </a:rPr>
              <a:pPr eaLnBrk="1" hangingPunct="1"/>
              <a:t>9</a:t>
            </a:fld>
            <a:endParaRPr lang="en-US">
              <a:latin typeface="Calibri" panose="020F0502020204030204" pitchFamily="34" charset="0"/>
            </a:endParaRPr>
          </a:p>
        </p:txBody>
      </p:sp>
    </p:spTree>
    <p:extLst>
      <p:ext uri="{BB962C8B-B14F-4D97-AF65-F5344CB8AC3E}">
        <p14:creationId xmlns:p14="http://schemas.microsoft.com/office/powerpoint/2010/main" val="2040017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Providing technical training in the processes and techniques used in your craft advance the learning for team members, giving you the opportunity to add new skills to their repertoire as well as ensure consistency in the training throughout the company. </a:t>
            </a:r>
          </a:p>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35BFCD-84D0-4A52-8252-58311C8531E7}" type="slidenum">
              <a:rPr lang="en-US">
                <a:latin typeface="Calibri" panose="020F0502020204030204" pitchFamily="34" charset="0"/>
              </a:rPr>
              <a:pPr eaLnBrk="1" hangingPunct="1"/>
              <a:t>10</a:t>
            </a:fld>
            <a:endParaRPr lang="en-US">
              <a:latin typeface="Calibri" panose="020F0502020204030204" pitchFamily="34" charset="0"/>
            </a:endParaRPr>
          </a:p>
        </p:txBody>
      </p:sp>
    </p:spTree>
    <p:extLst>
      <p:ext uri="{BB962C8B-B14F-4D97-AF65-F5344CB8AC3E}">
        <p14:creationId xmlns:p14="http://schemas.microsoft.com/office/powerpoint/2010/main" val="1383690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Safety training is always necessary as well as mandated in many cases.  Providing safety training serves as a good reminder to team members; it often seems to be easy for employees to forget to use basic safety measures, as many business owners have experienced! </a:t>
            </a:r>
          </a:p>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E80419-CC53-45DB-984A-5EC3E35ECE64}" type="slidenum">
              <a:rPr lang="en-US">
                <a:latin typeface="Calibri" panose="020F0502020204030204" pitchFamily="34" charset="0"/>
              </a:rPr>
              <a:pPr eaLnBrk="1" hangingPunct="1"/>
              <a:t>11</a:t>
            </a:fld>
            <a:endParaRPr lang="en-US">
              <a:latin typeface="Calibri" panose="020F0502020204030204" pitchFamily="34" charset="0"/>
            </a:endParaRPr>
          </a:p>
        </p:txBody>
      </p:sp>
    </p:spTree>
    <p:extLst>
      <p:ext uri="{BB962C8B-B14F-4D97-AF65-F5344CB8AC3E}">
        <p14:creationId xmlns:p14="http://schemas.microsoft.com/office/powerpoint/2010/main" val="3967312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As a business owner, you are working on so many initiatives; you may forget that not everyone in the company is aware of all the new things that are happening.  Perhaps you have added a new target market, are planning to add a new type of service or are launching a new marketing campaign.  An informed employee can promote your business better and feels part of the team. </a:t>
            </a:r>
          </a:p>
          <a:p>
            <a:endParaRPr 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528347-40A9-47D9-917B-BA9E7560C1E0}" type="slidenum">
              <a:rPr lang="en-US">
                <a:latin typeface="Calibri" panose="020F0502020204030204" pitchFamily="34" charset="0"/>
              </a:rPr>
              <a:pPr eaLnBrk="1" hangingPunct="1"/>
              <a:t>12</a:t>
            </a:fld>
            <a:endParaRPr lang="en-US">
              <a:latin typeface="Calibri" panose="020F0502020204030204" pitchFamily="34" charset="0"/>
            </a:endParaRPr>
          </a:p>
        </p:txBody>
      </p:sp>
    </p:spTree>
    <p:extLst>
      <p:ext uri="{BB962C8B-B14F-4D97-AF65-F5344CB8AC3E}">
        <p14:creationId xmlns:p14="http://schemas.microsoft.com/office/powerpoint/2010/main" val="383183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2011</a:t>
            </a:r>
          </a:p>
        </p:txBody>
      </p:sp>
      <p:sp>
        <p:nvSpPr>
          <p:cNvPr id="5" name="Footer Placeholder 4"/>
          <p:cNvSpPr>
            <a:spLocks noGrp="1"/>
          </p:cNvSpPr>
          <p:nvPr>
            <p:ph type="ftr" sz="quarter" idx="11"/>
          </p:nvPr>
        </p:nvSpPr>
        <p:spPr/>
        <p:txBody>
          <a:bodyPr/>
          <a:lstStyle>
            <a:lvl1pPr>
              <a:defRPr/>
            </a:lvl1pPr>
          </a:lstStyle>
          <a:p>
            <a:pPr>
              <a:defRPr/>
            </a:pPr>
            <a:r>
              <a:rPr lang="en-US"/>
              <a:t>Advisors On Target </a:t>
            </a:r>
            <a:endParaRPr lang="en-US" dirty="0"/>
          </a:p>
        </p:txBody>
      </p:sp>
      <p:sp>
        <p:nvSpPr>
          <p:cNvPr id="6" name="Slide Number Placeholder 5"/>
          <p:cNvSpPr>
            <a:spLocks noGrp="1"/>
          </p:cNvSpPr>
          <p:nvPr>
            <p:ph type="sldNum" sz="quarter" idx="12"/>
          </p:nvPr>
        </p:nvSpPr>
        <p:spPr/>
        <p:txBody>
          <a:bodyPr/>
          <a:lstStyle>
            <a:lvl1pPr>
              <a:defRPr/>
            </a:lvl1pPr>
          </a:lstStyle>
          <a:p>
            <a:fld id="{B3E097BC-8652-4943-9A4A-E730BD11DE0E}" type="slidenum">
              <a:rPr lang="en-US"/>
              <a:pPr/>
              <a:t>‹#›</a:t>
            </a:fld>
            <a:endParaRPr lang="en-US"/>
          </a:p>
        </p:txBody>
      </p:sp>
      <p:pic>
        <p:nvPicPr>
          <p:cNvPr id="7" name="Picture 2" descr="C:\Users\Linnea\Pictures\Logos\AOT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67400" y="228600"/>
            <a:ext cx="2133600" cy="892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58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B885216-F574-432B-84CA-F6DE25A46AFC}"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Advisors On Target</a:t>
            </a:r>
            <a:endParaRPr lang="en-US" dirty="0"/>
          </a:p>
        </p:txBody>
      </p:sp>
      <p:sp>
        <p:nvSpPr>
          <p:cNvPr id="5" name="Date Placeholder 4"/>
          <p:cNvSpPr>
            <a:spLocks noGrp="1"/>
          </p:cNvSpPr>
          <p:nvPr>
            <p:ph type="dt" sz="half" idx="12"/>
          </p:nvPr>
        </p:nvSpPr>
        <p:spPr/>
        <p:txBody>
          <a:bodyPr/>
          <a:lstStyle>
            <a:lvl1pPr>
              <a:defRPr/>
            </a:lvl1pPr>
          </a:lstStyle>
          <a:p>
            <a:pPr>
              <a:defRPr/>
            </a:pPr>
            <a:r>
              <a:rPr lang="en-US"/>
              <a:t> 2011</a:t>
            </a:r>
          </a:p>
        </p:txBody>
      </p:sp>
    </p:spTree>
    <p:extLst>
      <p:ext uri="{BB962C8B-B14F-4D97-AF65-F5344CB8AC3E}">
        <p14:creationId xmlns:p14="http://schemas.microsoft.com/office/powerpoint/2010/main" val="328943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3" name="Picture 24"/>
          <p:cNvPicPr>
            <a:picLocks noChangeAspect="1" noChangeArrowheads="1"/>
          </p:cNvPicPr>
          <p:nvPr/>
        </p:nvPicPr>
        <p:blipFill>
          <a:blip r:embed="rId2">
            <a:extLst>
              <a:ext uri="{28A0092B-C50C-407E-A947-70E740481C1C}">
                <a14:useLocalDpi xmlns:a14="http://schemas.microsoft.com/office/drawing/2010/main" val="0"/>
              </a:ext>
            </a:extLst>
          </a:blip>
          <a:srcRect t="2492"/>
          <a:stretch>
            <a:fillRect/>
          </a:stretch>
        </p:blipFill>
        <p:spPr bwMode="auto">
          <a:xfrm>
            <a:off x="76200" y="-3175"/>
            <a:ext cx="22860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05000"/>
            <a:ext cx="9144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9"/>
          <p:cNvSpPr txBox="1">
            <a:spLocks noChangeArrowheads="1"/>
          </p:cNvSpPr>
          <p:nvPr/>
        </p:nvSpPr>
        <p:spPr bwMode="auto">
          <a:xfrm>
            <a:off x="6477000" y="9906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smtClean="0">
                <a:solidFill>
                  <a:srgbClr val="E36826"/>
                </a:solidFill>
                <a:latin typeface="Garamond" pitchFamily="18" charset="0"/>
              </a:rPr>
              <a:t>Advisors On Target</a:t>
            </a:r>
          </a:p>
        </p:txBody>
      </p:sp>
      <p:pic>
        <p:nvPicPr>
          <p:cNvPr id="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28600"/>
            <a:ext cx="18462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90800"/>
            <a:ext cx="7772400" cy="1143000"/>
          </a:xfrm>
          <a:extLst/>
        </p:spPr>
        <p:txBody>
          <a:bodyPr/>
          <a:lstStyle>
            <a:lvl1pPr algn="r">
              <a:defRPr sz="2900"/>
            </a:lvl1pPr>
          </a:lstStyle>
          <a:p>
            <a:pPr lvl="0"/>
            <a:r>
              <a:rPr lang="en-US" noProof="0" smtClean="0"/>
              <a:t>Click to edit Master title style</a:t>
            </a:r>
          </a:p>
        </p:txBody>
      </p:sp>
    </p:spTree>
    <p:extLst>
      <p:ext uri="{BB962C8B-B14F-4D97-AF65-F5344CB8AC3E}">
        <p14:creationId xmlns:p14="http://schemas.microsoft.com/office/powerpoint/2010/main" val="368122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04800"/>
            <a:ext cx="77724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28600" y="6172200"/>
            <a:ext cx="2362200" cy="457200"/>
          </a:xfrm>
        </p:spPr>
        <p:txBody>
          <a:bodyPr wrap="square" numCol="1" anchorCtr="0" compatLnSpc="1">
            <a:prstTxWarp prst="textNoShape">
              <a:avLst/>
            </a:prstTxWarp>
          </a:bodyPr>
          <a:lstStyle>
            <a:lvl1pPr fontAlgn="base">
              <a:spcBef>
                <a:spcPct val="0"/>
              </a:spcBef>
              <a:spcAft>
                <a:spcPct val="0"/>
              </a:spcAft>
              <a:defRPr smtClean="0"/>
            </a:lvl1pPr>
          </a:lstStyle>
          <a:p>
            <a:fld id="{8167CCD7-C275-4B28-AD0C-AE0852CFC111}" type="slidenum">
              <a:rPr lang="en-US"/>
              <a:pPr/>
              <a:t>‹#›</a:t>
            </a:fld>
            <a:endParaRPr lang="en-US"/>
          </a:p>
        </p:txBody>
      </p:sp>
    </p:spTree>
    <p:extLst>
      <p:ext uri="{BB962C8B-B14F-4D97-AF65-F5344CB8AC3E}">
        <p14:creationId xmlns:p14="http://schemas.microsoft.com/office/powerpoint/2010/main" val="139101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6"/>
          <p:cNvSpPr>
            <a:spLocks noGrp="1"/>
          </p:cNvSpPr>
          <p:nvPr>
            <p:ph type="dt" sz="half" idx="10"/>
          </p:nvPr>
        </p:nvSpPr>
        <p:spPr/>
        <p:txBody>
          <a:bodyPr/>
          <a:lstStyle>
            <a:lvl1pPr>
              <a:defRPr/>
            </a:lvl1pPr>
          </a:lstStyle>
          <a:p>
            <a:pPr>
              <a:defRPr/>
            </a:pPr>
            <a:r>
              <a:rPr lang="en-US"/>
              <a:t> 2011</a:t>
            </a:r>
          </a:p>
        </p:txBody>
      </p:sp>
      <p:sp>
        <p:nvSpPr>
          <p:cNvPr id="5" name="Footer Placeholder 7"/>
          <p:cNvSpPr>
            <a:spLocks noGrp="1"/>
          </p:cNvSpPr>
          <p:nvPr>
            <p:ph type="ftr" sz="quarter" idx="11"/>
          </p:nvPr>
        </p:nvSpPr>
        <p:spPr/>
        <p:txBody>
          <a:bodyPr/>
          <a:lstStyle>
            <a:lvl1pPr>
              <a:defRPr/>
            </a:lvl1pPr>
          </a:lstStyle>
          <a:p>
            <a:pPr>
              <a:defRPr/>
            </a:pPr>
            <a:r>
              <a:rPr lang="en-US"/>
              <a:t>Advisors On Target</a:t>
            </a:r>
            <a:endParaRPr lang="en-US" dirty="0"/>
          </a:p>
        </p:txBody>
      </p:sp>
      <p:sp>
        <p:nvSpPr>
          <p:cNvPr id="6" name="Slide Number Placeholder 8"/>
          <p:cNvSpPr>
            <a:spLocks noGrp="1"/>
          </p:cNvSpPr>
          <p:nvPr>
            <p:ph type="sldNum" sz="quarter" idx="12"/>
          </p:nvPr>
        </p:nvSpPr>
        <p:spPr/>
        <p:txBody>
          <a:bodyPr/>
          <a:lstStyle>
            <a:lvl1pPr>
              <a:defRPr/>
            </a:lvl1pPr>
          </a:lstStyle>
          <a:p>
            <a:fld id="{10654451-30C3-4F9E-9B88-4107E5A242CA}" type="slidenum">
              <a:rPr lang="en-US"/>
              <a:pPr/>
              <a:t>‹#›</a:t>
            </a:fld>
            <a:endParaRPr lang="en-US"/>
          </a:p>
        </p:txBody>
      </p:sp>
    </p:spTree>
    <p:extLst>
      <p:ext uri="{BB962C8B-B14F-4D97-AF65-F5344CB8AC3E}">
        <p14:creationId xmlns:p14="http://schemas.microsoft.com/office/powerpoint/2010/main" val="56481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54F277-1444-4630-A506-F23806646049}" type="datetime1">
              <a:rPr lang="en-US"/>
              <a:pPr>
                <a:defRPr/>
              </a:pPr>
              <a:t>11/21/2013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Footer Text</a:t>
            </a:r>
          </a:p>
        </p:txBody>
      </p:sp>
      <p:sp>
        <p:nvSpPr>
          <p:cNvPr id="6" name="Slide Number Placeholder 5"/>
          <p:cNvSpPr>
            <a:spLocks noGrp="1"/>
          </p:cNvSpPr>
          <p:nvPr>
            <p:ph type="sldNum" sz="quarter" idx="12"/>
          </p:nvPr>
        </p:nvSpPr>
        <p:spPr/>
        <p:txBody>
          <a:bodyPr/>
          <a:lstStyle>
            <a:lvl1pPr>
              <a:defRPr/>
            </a:lvl1pPr>
          </a:lstStyle>
          <a:p>
            <a:fld id="{0A43EFB2-979A-4D5B-9F32-368D74AAF8E4}" type="slidenum">
              <a:rPr lang="en-US"/>
              <a:pPr/>
              <a:t>‹#›</a:t>
            </a:fld>
            <a:endParaRPr lang="en-US"/>
          </a:p>
        </p:txBody>
      </p:sp>
    </p:spTree>
    <p:extLst>
      <p:ext uri="{BB962C8B-B14F-4D97-AF65-F5344CB8AC3E}">
        <p14:creationId xmlns:p14="http://schemas.microsoft.com/office/powerpoint/2010/main" val="106267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2011</a:t>
            </a:r>
          </a:p>
        </p:txBody>
      </p:sp>
      <p:sp>
        <p:nvSpPr>
          <p:cNvPr id="6" name="Footer Placeholder 5"/>
          <p:cNvSpPr>
            <a:spLocks noGrp="1"/>
          </p:cNvSpPr>
          <p:nvPr>
            <p:ph type="ftr" sz="quarter" idx="11"/>
          </p:nvPr>
        </p:nvSpPr>
        <p:spPr/>
        <p:txBody>
          <a:bodyPr/>
          <a:lstStyle>
            <a:lvl1pPr>
              <a:defRPr/>
            </a:lvl1pPr>
          </a:lstStyle>
          <a:p>
            <a:pPr>
              <a:defRPr/>
            </a:pPr>
            <a:r>
              <a:rPr lang="en-US"/>
              <a:t>Advisors On Target</a:t>
            </a:r>
          </a:p>
        </p:txBody>
      </p:sp>
      <p:sp>
        <p:nvSpPr>
          <p:cNvPr id="7" name="Slide Number Placeholder 6"/>
          <p:cNvSpPr>
            <a:spLocks noGrp="1"/>
          </p:cNvSpPr>
          <p:nvPr>
            <p:ph type="sldNum" sz="quarter" idx="12"/>
          </p:nvPr>
        </p:nvSpPr>
        <p:spPr/>
        <p:txBody>
          <a:bodyPr/>
          <a:lstStyle>
            <a:lvl1pPr>
              <a:defRPr/>
            </a:lvl1pPr>
          </a:lstStyle>
          <a:p>
            <a:fld id="{491A94BB-8184-4238-8F8A-AADE2988AB97}" type="slidenum">
              <a:rPr lang="en-US"/>
              <a:pPr/>
              <a:t>‹#›</a:t>
            </a:fld>
            <a:endParaRPr lang="en-US"/>
          </a:p>
        </p:txBody>
      </p:sp>
    </p:spTree>
    <p:extLst>
      <p:ext uri="{BB962C8B-B14F-4D97-AF65-F5344CB8AC3E}">
        <p14:creationId xmlns:p14="http://schemas.microsoft.com/office/powerpoint/2010/main" val="103082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B1D15A4D-6502-493D-94FF-52F923A35AB9}" type="datetime1">
              <a:rPr lang="en-US"/>
              <a:pPr>
                <a:defRPr/>
              </a:pPr>
              <a:t>11/21/2013</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a:t>Advisors On Target</a:t>
            </a:r>
          </a:p>
        </p:txBody>
      </p:sp>
      <p:sp>
        <p:nvSpPr>
          <p:cNvPr id="9" name="Slide Number Placeholder 8"/>
          <p:cNvSpPr>
            <a:spLocks noGrp="1"/>
          </p:cNvSpPr>
          <p:nvPr>
            <p:ph type="sldNum" sz="quarter" idx="12"/>
          </p:nvPr>
        </p:nvSpPr>
        <p:spPr/>
        <p:txBody>
          <a:bodyPr/>
          <a:lstStyle>
            <a:lvl1pPr>
              <a:defRPr/>
            </a:lvl1pPr>
          </a:lstStyle>
          <a:p>
            <a:fld id="{8F7E98B3-642D-4A62-B615-C32CF18AD84C}" type="slidenum">
              <a:rPr lang="en-US"/>
              <a:pPr/>
              <a:t>‹#›</a:t>
            </a:fld>
            <a:endParaRPr lang="en-US"/>
          </a:p>
        </p:txBody>
      </p:sp>
    </p:spTree>
    <p:extLst>
      <p:ext uri="{BB962C8B-B14F-4D97-AF65-F5344CB8AC3E}">
        <p14:creationId xmlns:p14="http://schemas.microsoft.com/office/powerpoint/2010/main" val="352185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4"/>
          </p:nvPr>
        </p:nvSpPr>
        <p:spPr/>
        <p:txBody>
          <a:bodyPr/>
          <a:lstStyle>
            <a:lvl1pPr>
              <a:defRPr/>
            </a:lvl1pPr>
          </a:lstStyle>
          <a:p>
            <a:pPr>
              <a:defRPr/>
            </a:pPr>
            <a:r>
              <a:rPr lang="en-US"/>
              <a:t>2011</a:t>
            </a:r>
          </a:p>
        </p:txBody>
      </p:sp>
      <p:sp>
        <p:nvSpPr>
          <p:cNvPr id="6" name="Footer Placeholder 5"/>
          <p:cNvSpPr>
            <a:spLocks noGrp="1"/>
          </p:cNvSpPr>
          <p:nvPr>
            <p:ph type="ftr" sz="quarter" idx="15"/>
          </p:nvPr>
        </p:nvSpPr>
        <p:spPr/>
        <p:txBody>
          <a:bodyPr/>
          <a:lstStyle>
            <a:lvl1pPr>
              <a:defRPr/>
            </a:lvl1pPr>
          </a:lstStyle>
          <a:p>
            <a:pPr>
              <a:defRPr/>
            </a:pPr>
            <a:r>
              <a:rPr lang="en-US"/>
              <a:t>Advisors On Target</a:t>
            </a:r>
          </a:p>
        </p:txBody>
      </p:sp>
      <p:sp>
        <p:nvSpPr>
          <p:cNvPr id="7" name="Slide Number Placeholder 6"/>
          <p:cNvSpPr>
            <a:spLocks noGrp="1"/>
          </p:cNvSpPr>
          <p:nvPr>
            <p:ph type="sldNum" sz="quarter" idx="16"/>
          </p:nvPr>
        </p:nvSpPr>
        <p:spPr/>
        <p:txBody>
          <a:bodyPr/>
          <a:lstStyle>
            <a:lvl1pPr>
              <a:defRPr/>
            </a:lvl1pPr>
          </a:lstStyle>
          <a:p>
            <a:fld id="{56F58A5C-E0E6-460F-BFF3-E215BDA22DBB}" type="slidenum">
              <a:rPr lang="en-US"/>
              <a:pPr/>
              <a:t>‹#›</a:t>
            </a:fld>
            <a:endParaRPr lang="en-US"/>
          </a:p>
        </p:txBody>
      </p:sp>
    </p:spTree>
    <p:extLst>
      <p:ext uri="{BB962C8B-B14F-4D97-AF65-F5344CB8AC3E}">
        <p14:creationId xmlns:p14="http://schemas.microsoft.com/office/powerpoint/2010/main" val="401292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r>
              <a:rPr lang="en-US"/>
              <a:t>2011</a:t>
            </a:r>
          </a:p>
        </p:txBody>
      </p:sp>
      <p:sp>
        <p:nvSpPr>
          <p:cNvPr id="6" name="Slide Number Placeholder 8"/>
          <p:cNvSpPr>
            <a:spLocks noGrp="1"/>
          </p:cNvSpPr>
          <p:nvPr>
            <p:ph type="sldNum" sz="quarter" idx="11"/>
          </p:nvPr>
        </p:nvSpPr>
        <p:spPr/>
        <p:txBody>
          <a:bodyPr/>
          <a:lstStyle>
            <a:lvl1pPr>
              <a:defRPr/>
            </a:lvl1pPr>
          </a:lstStyle>
          <a:p>
            <a:fld id="{EA9F3A33-5C10-47D2-8199-D18A3825E68C}" type="slidenum">
              <a:rPr lang="en-US"/>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a:t>Advisors On Target </a:t>
            </a:r>
          </a:p>
        </p:txBody>
      </p:sp>
    </p:spTree>
    <p:extLst>
      <p:ext uri="{BB962C8B-B14F-4D97-AF65-F5344CB8AC3E}">
        <p14:creationId xmlns:p14="http://schemas.microsoft.com/office/powerpoint/2010/main" val="160387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2011</a:t>
            </a:r>
          </a:p>
        </p:txBody>
      </p:sp>
      <p:sp>
        <p:nvSpPr>
          <p:cNvPr id="5" name="Footer Placeholder 4"/>
          <p:cNvSpPr>
            <a:spLocks noGrp="1"/>
          </p:cNvSpPr>
          <p:nvPr>
            <p:ph type="ftr" sz="quarter" idx="11"/>
          </p:nvPr>
        </p:nvSpPr>
        <p:spPr/>
        <p:txBody>
          <a:bodyPr/>
          <a:lstStyle>
            <a:lvl1pPr>
              <a:defRPr/>
            </a:lvl1pPr>
          </a:lstStyle>
          <a:p>
            <a:pPr>
              <a:defRPr/>
            </a:pPr>
            <a:r>
              <a:rPr lang="en-US"/>
              <a:t>Advisors On Target</a:t>
            </a:r>
          </a:p>
        </p:txBody>
      </p:sp>
      <p:sp>
        <p:nvSpPr>
          <p:cNvPr id="6" name="Slide Number Placeholder 5"/>
          <p:cNvSpPr>
            <a:spLocks noGrp="1"/>
          </p:cNvSpPr>
          <p:nvPr>
            <p:ph type="sldNum" sz="quarter" idx="12"/>
          </p:nvPr>
        </p:nvSpPr>
        <p:spPr/>
        <p:txBody>
          <a:bodyPr/>
          <a:lstStyle>
            <a:lvl1pPr>
              <a:defRPr/>
            </a:lvl1pPr>
          </a:lstStyle>
          <a:p>
            <a:fld id="{B93CD860-E0F5-47F4-81F3-088872750759}" type="slidenum">
              <a:rPr lang="en-US"/>
              <a:pPr/>
              <a:t>‹#›</a:t>
            </a:fld>
            <a:endParaRPr lang="en-US"/>
          </a:p>
        </p:txBody>
      </p:sp>
    </p:spTree>
    <p:extLst>
      <p:ext uri="{BB962C8B-B14F-4D97-AF65-F5344CB8AC3E}">
        <p14:creationId xmlns:p14="http://schemas.microsoft.com/office/powerpoint/2010/main" val="3566871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2011</a:t>
            </a:r>
          </a:p>
        </p:txBody>
      </p:sp>
      <p:sp>
        <p:nvSpPr>
          <p:cNvPr id="5" name="Footer Placeholder 4"/>
          <p:cNvSpPr>
            <a:spLocks noGrp="1"/>
          </p:cNvSpPr>
          <p:nvPr>
            <p:ph type="ftr" sz="quarter" idx="11"/>
          </p:nvPr>
        </p:nvSpPr>
        <p:spPr/>
        <p:txBody>
          <a:bodyPr/>
          <a:lstStyle>
            <a:lvl1pPr>
              <a:defRPr/>
            </a:lvl1pPr>
          </a:lstStyle>
          <a:p>
            <a:pPr>
              <a:defRPr/>
            </a:pPr>
            <a:r>
              <a:rPr lang="en-US"/>
              <a:t>Advisors On Target</a:t>
            </a:r>
          </a:p>
        </p:txBody>
      </p:sp>
      <p:sp>
        <p:nvSpPr>
          <p:cNvPr id="6" name="Slide Number Placeholder 5"/>
          <p:cNvSpPr>
            <a:spLocks noGrp="1"/>
          </p:cNvSpPr>
          <p:nvPr>
            <p:ph type="sldNum" sz="quarter" idx="12"/>
          </p:nvPr>
        </p:nvSpPr>
        <p:spPr/>
        <p:txBody>
          <a:bodyPr/>
          <a:lstStyle>
            <a:lvl1pPr>
              <a:defRPr/>
            </a:lvl1pPr>
          </a:lstStyle>
          <a:p>
            <a:fld id="{09CEBCEE-D87F-465C-8898-B1EAAE0D0050}" type="slidenum">
              <a:rPr lang="en-US"/>
              <a:pPr/>
              <a:t>‹#›</a:t>
            </a:fld>
            <a:endParaRPr lang="en-US"/>
          </a:p>
        </p:txBody>
      </p:sp>
    </p:spTree>
    <p:extLst>
      <p:ext uri="{BB962C8B-B14F-4D97-AF65-F5344CB8AC3E}">
        <p14:creationId xmlns:p14="http://schemas.microsoft.com/office/powerpoint/2010/main" val="223662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FAED27D2-623A-4701-90B3-D241DE885C7F}" type="slidenum">
              <a:rPr lang="en-US"/>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r>
              <a:rPr lang="en-US"/>
              <a:t>Advisors On Target</a:t>
            </a: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r>
              <a:rPr lang="en-US"/>
              <a:t>Fall 2011</a:t>
            </a:r>
            <a:endParaRPr lang="en-US" dirty="0"/>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 id="2147484081" r:id="rId12"/>
  </p:sldLayoutIdLst>
  <p:hf hd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543800" cy="3048000"/>
          </a:xfrm>
        </p:spPr>
        <p:txBody>
          <a:bodyPr>
            <a:normAutofit/>
          </a:bodyPr>
          <a:lstStyle/>
          <a:p>
            <a:pPr eaLnBrk="1" fontAlgn="auto" hangingPunct="1">
              <a:spcAft>
                <a:spcPts val="0"/>
              </a:spcAft>
              <a:defRPr/>
            </a:pPr>
            <a:r>
              <a:rPr lang="en-US" sz="4400" dirty="0" smtClean="0"/>
              <a:t>On Target </a:t>
            </a:r>
            <a:br>
              <a:rPr lang="en-US" sz="4400" dirty="0" smtClean="0"/>
            </a:br>
            <a:r>
              <a:rPr lang="en-US" sz="4400" dirty="0" smtClean="0"/>
              <a:t>Contractor’s Blueprint</a:t>
            </a:r>
            <a:r>
              <a:rPr lang="en-US" sz="4800" dirty="0" smtClean="0"/>
              <a:t/>
            </a:r>
            <a:br>
              <a:rPr lang="en-US" sz="4800" dirty="0" smtClean="0"/>
            </a:br>
            <a:r>
              <a:rPr lang="en-US" sz="3600" dirty="0" smtClean="0"/>
              <a:t>Chart Your Course to Business Success</a:t>
            </a:r>
          </a:p>
        </p:txBody>
      </p:sp>
      <p:sp>
        <p:nvSpPr>
          <p:cNvPr id="3" name="Subtitle 2"/>
          <p:cNvSpPr>
            <a:spLocks noGrp="1"/>
          </p:cNvSpPr>
          <p:nvPr>
            <p:ph type="subTitle" idx="1"/>
          </p:nvPr>
        </p:nvSpPr>
        <p:spPr/>
        <p:txBody>
          <a:bodyPr rtlCol="0"/>
          <a:lstStyle/>
          <a:p>
            <a:pPr eaLnBrk="1" fontAlgn="auto" hangingPunct="1">
              <a:spcAft>
                <a:spcPts val="0"/>
              </a:spcAft>
              <a:buFont typeface="Arial" pitchFamily="34" charset="0"/>
              <a:buNone/>
              <a:defRPr/>
            </a:pPr>
            <a:r>
              <a:rPr lang="en-US" dirty="0" smtClean="0"/>
              <a:t>On Target Business Intensive:  Session 9</a:t>
            </a:r>
            <a:endParaRPr lang="en-US" dirty="0"/>
          </a:p>
        </p:txBody>
      </p:sp>
      <p:sp>
        <p:nvSpPr>
          <p:cNvPr id="17411" name="Date Placeholder 3"/>
          <p:cNvSpPr>
            <a:spLocks noGrp="1"/>
          </p:cNvSpPr>
          <p:nvPr>
            <p:ph type="dt" sz="half"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November 21, 2013</a:t>
            </a:r>
            <a:endParaRPr lang="en-US" dirty="0"/>
          </a:p>
        </p:txBody>
      </p:sp>
      <p:sp>
        <p:nvSpPr>
          <p:cNvPr id="17412" name="Footer Placeholder 5"/>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Advisors On Target</a:t>
            </a:r>
          </a:p>
        </p:txBody>
      </p:sp>
      <p:sp>
        <p:nvSpPr>
          <p:cNvPr id="17413" name="Slide Number Placeholder 4"/>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2DB22461-6CA7-43A0-882D-1D9E6178A8BF}" type="slidenum">
              <a:rPr lang="en-US"/>
              <a:pPr fontAlgn="base">
                <a:spcBef>
                  <a:spcPct val="0"/>
                </a:spcBef>
                <a:spcAft>
                  <a:spcPct val="0"/>
                </a:spcAft>
                <a:defRPr/>
              </a:pPr>
              <a:t>1</a:t>
            </a:fld>
            <a:endParaRPr lang="en-US" dirty="0"/>
          </a:p>
        </p:txBody>
      </p:sp>
    </p:spTree>
    <p:extLst>
      <p:ext uri="{BB962C8B-B14F-4D97-AF65-F5344CB8AC3E}">
        <p14:creationId xmlns:p14="http://schemas.microsoft.com/office/powerpoint/2010/main" val="3878595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831850" y="2686050"/>
            <a:ext cx="6870700" cy="2628900"/>
          </a:xfrm>
        </p:spPr>
      </p:pic>
      <p:sp>
        <p:nvSpPr>
          <p:cNvPr id="75778"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Technical Training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mtClean="0"/>
              <a:t>Safety Training</a:t>
            </a:r>
          </a:p>
        </p:txBody>
      </p:sp>
      <p:pic>
        <p:nvPicPr>
          <p:cNvPr id="24579" name="Content Placeholder 2"/>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71600" y="1295400"/>
            <a:ext cx="5486400" cy="4389438"/>
          </a:xfrm>
        </p:spPr>
      </p:pic>
      <p:sp>
        <p:nvSpPr>
          <p:cNvPr id="24580" name="Content Placeholder 4"/>
          <p:cNvSpPr>
            <a:spLocks noGrp="1"/>
          </p:cNvSpPr>
          <p:nvPr>
            <p:ph sz="half" idx="2"/>
          </p:nvPr>
        </p:nvSpPr>
        <p:spPr>
          <a:xfrm>
            <a:off x="914400" y="5791200"/>
            <a:ext cx="7315200" cy="901700"/>
          </a:xfrm>
        </p:spPr>
        <p:txBody>
          <a:bodyPr/>
          <a:lstStyle/>
          <a:p>
            <a:pPr marL="114300" indent="0">
              <a:buFont typeface="Arial" panose="020B0604020202020204" pitchFamily="34" charset="0"/>
              <a:buNone/>
            </a:pPr>
            <a:r>
              <a:rPr lang="en-US" smtClean="0"/>
              <a:t>So your crews don’t try stunts like this…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0" y="1828800"/>
            <a:ext cx="5729288" cy="3810000"/>
          </a:xfrm>
        </p:spPr>
      </p:pic>
      <p:sp>
        <p:nvSpPr>
          <p:cNvPr id="77826"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mtClean="0"/>
              <a:t>Keep the Team Informed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295400" y="2057400"/>
            <a:ext cx="5334000" cy="3544888"/>
          </a:xfrm>
        </p:spPr>
      </p:pic>
      <p:sp>
        <p:nvSpPr>
          <p:cNvPr id="78850"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z="4200" dirty="0" smtClean="0"/>
              <a:t>Monitor Key Performance Indicators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mtClean="0"/>
              <a:t>Best Practice Meetings</a:t>
            </a:r>
          </a:p>
        </p:txBody>
      </p:sp>
      <p:sp>
        <p:nvSpPr>
          <p:cNvPr id="27651" name="Rectangle 3"/>
          <p:cNvSpPr>
            <a:spLocks noGrp="1"/>
          </p:cNvSpPr>
          <p:nvPr>
            <p:ph type="body" idx="4294967295"/>
          </p:nvPr>
        </p:nvSpPr>
        <p:spPr/>
        <p:txBody>
          <a:bodyPr/>
          <a:lstStyle/>
          <a:p>
            <a:r>
              <a:rPr lang="en-US" smtClean="0"/>
              <a:t>Field Team Meetings</a:t>
            </a:r>
          </a:p>
          <a:p>
            <a:r>
              <a:rPr lang="en-US" smtClean="0"/>
              <a:t>Foremen/Crew Leader Meetings</a:t>
            </a:r>
          </a:p>
          <a:p>
            <a:r>
              <a:rPr lang="en-US" smtClean="0"/>
              <a:t>Management/Administrative Team Meetings</a:t>
            </a:r>
          </a:p>
          <a:p>
            <a:r>
              <a:rPr lang="en-US" smtClean="0"/>
              <a:t>Sales Meetings</a:t>
            </a:r>
          </a:p>
          <a:p>
            <a:r>
              <a:rPr lang="en-US" smtClean="0"/>
              <a:t>Special Meetings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mtClean="0"/>
              <a:t>Field Team Meetings</a:t>
            </a:r>
          </a:p>
        </p:txBody>
      </p:sp>
      <p:sp>
        <p:nvSpPr>
          <p:cNvPr id="28675" name="Rectangle 3"/>
          <p:cNvSpPr>
            <a:spLocks noGrp="1"/>
          </p:cNvSpPr>
          <p:nvPr>
            <p:ph type="body" idx="4294967295"/>
          </p:nvPr>
        </p:nvSpPr>
        <p:spPr/>
        <p:txBody>
          <a:bodyPr/>
          <a:lstStyle/>
          <a:p>
            <a:r>
              <a:rPr lang="en-US" smtClean="0"/>
              <a:t>Consistent meetings for your field crews provide the vehicle for both technical training and safety training..  </a:t>
            </a:r>
          </a:p>
          <a:p>
            <a:endParaRPr lang="en-US" smtClean="0"/>
          </a:p>
          <a:p>
            <a:pPr>
              <a:buFont typeface="Arial" panose="020B0604020202020204" pitchFamily="34" charset="0"/>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Field Team Meetings</a:t>
            </a:r>
          </a:p>
        </p:txBody>
      </p:sp>
      <p:sp>
        <p:nvSpPr>
          <p:cNvPr id="29699" name="Rectangle 3"/>
          <p:cNvSpPr>
            <a:spLocks noGrp="1"/>
          </p:cNvSpPr>
          <p:nvPr>
            <p:ph type="body" idx="4294967295"/>
          </p:nvPr>
        </p:nvSpPr>
        <p:spPr/>
        <p:txBody>
          <a:bodyPr/>
          <a:lstStyle/>
          <a:p>
            <a:r>
              <a:rPr lang="en-US" smtClean="0"/>
              <a:t>Agenda:  </a:t>
            </a:r>
          </a:p>
          <a:p>
            <a:pPr lvl="1"/>
            <a:r>
              <a:rPr lang="en-US" smtClean="0"/>
              <a:t>Brief overview of goals for the month</a:t>
            </a:r>
          </a:p>
          <a:p>
            <a:pPr lvl="1"/>
            <a:r>
              <a:rPr lang="en-US" smtClean="0"/>
              <a:t>Administrative training</a:t>
            </a:r>
          </a:p>
          <a:p>
            <a:pPr lvl="1"/>
            <a:r>
              <a:rPr lang="en-US" smtClean="0"/>
              <a:t>Safety training </a:t>
            </a:r>
          </a:p>
          <a:p>
            <a:pPr lvl="1"/>
            <a:r>
              <a:rPr lang="en-US" smtClean="0"/>
              <a:t>Technical training</a:t>
            </a:r>
          </a:p>
          <a:p>
            <a:pPr lvl="1"/>
            <a:r>
              <a:rPr lang="en-US" smtClean="0"/>
              <a:t>Frequency: Once a month. </a:t>
            </a:r>
          </a:p>
          <a:p>
            <a:r>
              <a:rPr lang="en-US" smtClean="0"/>
              <a:t>Duration:  45 minutes to 1 hour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z="4200" smtClean="0"/>
              <a:t>Foremen/Crew Leader Meetings</a:t>
            </a:r>
          </a:p>
        </p:txBody>
      </p:sp>
      <p:sp>
        <p:nvSpPr>
          <p:cNvPr id="30723" name="Rectangle 3"/>
          <p:cNvSpPr>
            <a:spLocks noGrp="1"/>
          </p:cNvSpPr>
          <p:nvPr>
            <p:ph type="body" idx="4294967295"/>
          </p:nvPr>
        </p:nvSpPr>
        <p:spPr/>
        <p:txBody>
          <a:bodyPr/>
          <a:lstStyle/>
          <a:p>
            <a:pPr>
              <a:buFont typeface="Arial" panose="020B0604020202020204" pitchFamily="34" charset="0"/>
              <a:buNone/>
            </a:pPr>
            <a:endParaRPr lang="en-US" smtClean="0"/>
          </a:p>
          <a:p>
            <a:r>
              <a:rPr lang="en-US" smtClean="0"/>
              <a:t>Foremen meetings keep you in closer touch with job progress and give your crew leaders an opportunity to develop as leaders and you a chance to coach them to greater success.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z="4200" smtClean="0"/>
              <a:t>Foremen/Crew Leader Meetings</a:t>
            </a:r>
          </a:p>
        </p:txBody>
      </p:sp>
      <p:sp>
        <p:nvSpPr>
          <p:cNvPr id="31747" name="Rectangle 3"/>
          <p:cNvSpPr>
            <a:spLocks noGrp="1"/>
          </p:cNvSpPr>
          <p:nvPr>
            <p:ph type="body" idx="4294967295"/>
          </p:nvPr>
        </p:nvSpPr>
        <p:spPr/>
        <p:txBody>
          <a:bodyPr/>
          <a:lstStyle/>
          <a:p>
            <a:pPr>
              <a:buFont typeface="Arial" panose="020B0604020202020204" pitchFamily="34" charset="0"/>
              <a:buNone/>
            </a:pPr>
            <a:endParaRPr lang="en-US" smtClean="0"/>
          </a:p>
          <a:p>
            <a:r>
              <a:rPr lang="en-US" smtClean="0"/>
              <a:t>Agenda:  </a:t>
            </a:r>
          </a:p>
          <a:p>
            <a:pPr lvl="1"/>
            <a:r>
              <a:rPr lang="en-US" smtClean="0"/>
              <a:t>Overview of recently completed jobs and job costing, noting successes and challenges and what can be learned for better success on upcoming jobs. </a:t>
            </a:r>
          </a:p>
          <a:p>
            <a:pPr lvl="1"/>
            <a:r>
              <a:rPr lang="en-US" smtClean="0"/>
              <a:t>Foremen report on jobs in progress and how they are preparing for upcoming jobs.      </a:t>
            </a:r>
          </a:p>
          <a:p>
            <a:r>
              <a:rPr lang="en-US" smtClean="0"/>
              <a:t>Frequency: Once a week. </a:t>
            </a:r>
          </a:p>
          <a:p>
            <a:r>
              <a:rPr lang="en-US" smtClean="0"/>
              <a:t>Duration:  45 minutes to 1 hour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z="4200" smtClean="0"/>
              <a:t>Management/Administrative Team Meetings</a:t>
            </a:r>
          </a:p>
        </p:txBody>
      </p:sp>
      <p:sp>
        <p:nvSpPr>
          <p:cNvPr id="32771" name="Rectangle 3"/>
          <p:cNvSpPr>
            <a:spLocks noGrp="1"/>
          </p:cNvSpPr>
          <p:nvPr>
            <p:ph type="body" idx="4294967295"/>
          </p:nvPr>
        </p:nvSpPr>
        <p:spPr/>
        <p:txBody>
          <a:bodyPr/>
          <a:lstStyle/>
          <a:p>
            <a:r>
              <a:rPr lang="en-US" smtClean="0"/>
              <a:t>Consistent management meetings</a:t>
            </a:r>
          </a:p>
          <a:p>
            <a:pPr marL="742950" lvl="1" indent="-285750"/>
            <a:r>
              <a:rPr lang="en-US" smtClean="0"/>
              <a:t>Keep operations running smoothly</a:t>
            </a:r>
          </a:p>
          <a:p>
            <a:pPr marL="742950" lvl="1" indent="-285750"/>
            <a:r>
              <a:rPr lang="en-US" smtClean="0"/>
              <a:t>Enable you to deal with employee issues in a timely way</a:t>
            </a:r>
          </a:p>
          <a:p>
            <a:pPr marL="742950" lvl="1" indent="-285750"/>
            <a:r>
              <a:rPr lang="en-US" smtClean="0"/>
              <a:t>Keep your marketing plan on track</a:t>
            </a:r>
          </a:p>
          <a:p>
            <a:pPr marL="742950" lvl="1" indent="-285750"/>
            <a:r>
              <a:rPr lang="en-US" smtClean="0"/>
              <a:t>Improve cash flow by keeping you in touch with your financial position.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r>
              <a:rPr lang="en-US" altLang="en-US" dirty="0" smtClean="0"/>
              <a:t>Session 1</a:t>
            </a:r>
          </a:p>
          <a:p>
            <a:pPr lvl="1" eaLnBrk="1" hangingPunct="1"/>
            <a:r>
              <a:rPr lang="en-US" altLang="en-US" dirty="0" smtClean="0"/>
              <a:t>Create a working draft of your Mission Statement</a:t>
            </a:r>
          </a:p>
          <a:p>
            <a:pPr lvl="1" eaLnBrk="1" hangingPunct="1"/>
            <a:r>
              <a:rPr lang="en-US" altLang="en-US" dirty="0" smtClean="0"/>
              <a:t>Create a working draft of your 1 and 5 year Vision</a:t>
            </a:r>
          </a:p>
          <a:p>
            <a:pPr lvl="1" eaLnBrk="1" hangingPunct="1"/>
            <a:r>
              <a:rPr lang="en-US" altLang="en-US" dirty="0" smtClean="0"/>
              <a:t>Answer the 10 questions on the handout</a:t>
            </a:r>
          </a:p>
          <a:p>
            <a:pPr eaLnBrk="1" hangingPunct="1"/>
            <a:r>
              <a:rPr lang="en-US" altLang="en-US" dirty="0" smtClean="0"/>
              <a:t>Session 2</a:t>
            </a:r>
          </a:p>
          <a:p>
            <a:pPr lvl="1" eaLnBrk="1" hangingPunct="1"/>
            <a:r>
              <a:rPr lang="en-US" altLang="en-US" dirty="0" smtClean="0"/>
              <a:t>Review your own financial statements and chart of accounts with what you learned in Session 2</a:t>
            </a:r>
          </a:p>
          <a:p>
            <a:pPr eaLnBrk="1" hangingPunct="1"/>
            <a:r>
              <a:rPr lang="en-US" altLang="en-US" dirty="0" smtClean="0"/>
              <a:t>Session 3</a:t>
            </a:r>
          </a:p>
          <a:p>
            <a:pPr lvl="1" eaLnBrk="1" hangingPunct="1"/>
            <a:r>
              <a:rPr lang="en-US" altLang="en-US" dirty="0" smtClean="0"/>
              <a:t>Create a budget for 2013 (or at least the last quarter)</a:t>
            </a:r>
          </a:p>
          <a:p>
            <a:pPr lvl="1" eaLnBrk="1" hangingPunct="1"/>
            <a:r>
              <a:rPr lang="en-US" altLang="en-US" dirty="0" smtClean="0"/>
              <a:t>If you already have a budget, review and revise as needed</a:t>
            </a:r>
          </a:p>
          <a:p>
            <a:pPr lvl="1" eaLnBrk="1" hangingPunct="1"/>
            <a:r>
              <a:rPr lang="en-US" altLang="en-US" dirty="0" smtClean="0"/>
              <a:t>Use the cash flow projection model (at the bottom of the budget tool)</a:t>
            </a:r>
          </a:p>
          <a:p>
            <a:pPr eaLnBrk="1" hangingPunct="1"/>
            <a:endParaRPr lang="en-US" altLang="en-US" dirty="0" smtClean="0"/>
          </a:p>
        </p:txBody>
      </p:sp>
      <p:sp>
        <p:nvSpPr>
          <p:cNvPr id="22532" name="Slide Number Placeholder 4"/>
          <p:cNvSpPr>
            <a:spLocks noGrp="1"/>
          </p:cNvSpPr>
          <p:nvPr>
            <p:ph type="sldNum" sz="quarter" idx="12"/>
          </p:nvPr>
        </p:nvSpPr>
        <p:spPr bwMode="auto">
          <a:xfrm>
            <a:off x="8531225" y="5638800"/>
            <a:ext cx="549275" cy="406400"/>
          </a:xfrm>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21F9B00-C751-4827-AFC5-F60803B40879}" type="slidenum">
              <a:rPr lang="en-US" smtClean="0"/>
              <a:pPr fontAlgn="base">
                <a:spcBef>
                  <a:spcPct val="0"/>
                </a:spcBef>
                <a:spcAft>
                  <a:spcPct val="0"/>
                </a:spcAft>
                <a:defRPr/>
              </a:pPr>
              <a:t>2</a:t>
            </a:fld>
            <a:endParaRPr lang="en-US" smtClean="0"/>
          </a:p>
        </p:txBody>
      </p:sp>
      <p:sp>
        <p:nvSpPr>
          <p:cNvPr id="6" name="Title 5"/>
          <p:cNvSpPr>
            <a:spLocks noGrp="1"/>
          </p:cNvSpPr>
          <p:nvPr>
            <p:ph type="title"/>
          </p:nvPr>
        </p:nvSpPr>
        <p:spPr/>
        <p:txBody>
          <a:bodyPr/>
          <a:lstStyle/>
          <a:p>
            <a:pPr eaLnBrk="1" fontAlgn="auto" hangingPunct="1">
              <a:spcAft>
                <a:spcPts val="0"/>
              </a:spcAft>
              <a:defRPr/>
            </a:pPr>
            <a:r>
              <a:rPr lang="en-US" dirty="0" smtClean="0"/>
              <a:t>Implementation Steps so far</a:t>
            </a:r>
            <a:endParaRPr lang="en-US" dirty="0"/>
          </a:p>
        </p:txBody>
      </p:sp>
    </p:spTree>
    <p:extLst>
      <p:ext uri="{BB962C8B-B14F-4D97-AF65-F5344CB8AC3E}">
        <p14:creationId xmlns:p14="http://schemas.microsoft.com/office/powerpoint/2010/main" val="3555925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z="4200" dirty="0" smtClean="0"/>
              <a:t>Management/Administrative Team Meetings</a:t>
            </a:r>
          </a:p>
        </p:txBody>
      </p:sp>
      <p:sp>
        <p:nvSpPr>
          <p:cNvPr id="33795" name="Rectangle 3"/>
          <p:cNvSpPr>
            <a:spLocks noGrp="1"/>
          </p:cNvSpPr>
          <p:nvPr>
            <p:ph type="body" idx="4294967295"/>
          </p:nvPr>
        </p:nvSpPr>
        <p:spPr/>
        <p:txBody>
          <a:bodyPr/>
          <a:lstStyle/>
          <a:p>
            <a:r>
              <a:rPr lang="en-US" smtClean="0"/>
              <a:t>Agenda:  </a:t>
            </a:r>
          </a:p>
          <a:p>
            <a:r>
              <a:rPr lang="en-US" smtClean="0"/>
              <a:t>Review Administrative action plan and next steps, </a:t>
            </a:r>
          </a:p>
          <a:p>
            <a:r>
              <a:rPr lang="en-US" smtClean="0"/>
              <a:t>HR issues</a:t>
            </a:r>
          </a:p>
          <a:p>
            <a:r>
              <a:rPr lang="en-US" smtClean="0"/>
              <a:t>Invoicing</a:t>
            </a:r>
          </a:p>
          <a:p>
            <a:r>
              <a:rPr lang="en-US" smtClean="0"/>
              <a:t>Collections, Payments and Cash Flow</a:t>
            </a:r>
          </a:p>
          <a:p>
            <a:r>
              <a:rPr lang="en-US" smtClean="0"/>
              <a:t>Marketing actions </a:t>
            </a:r>
          </a:p>
          <a:p>
            <a:r>
              <a:rPr lang="en-US" smtClean="0"/>
              <a:t>Frequency: Once a week. </a:t>
            </a:r>
          </a:p>
          <a:p>
            <a:r>
              <a:rPr lang="en-US" smtClean="0"/>
              <a:t>Duration:  1 hour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mtClean="0"/>
              <a:t>Sales Meetings</a:t>
            </a:r>
          </a:p>
        </p:txBody>
      </p:sp>
      <p:sp>
        <p:nvSpPr>
          <p:cNvPr id="34819" name="Rectangle 3"/>
          <p:cNvSpPr>
            <a:spLocks noGrp="1"/>
          </p:cNvSpPr>
          <p:nvPr>
            <p:ph type="body" idx="4294967295"/>
          </p:nvPr>
        </p:nvSpPr>
        <p:spPr/>
        <p:txBody>
          <a:bodyPr/>
          <a:lstStyle/>
          <a:p>
            <a:r>
              <a:rPr lang="en-US" smtClean="0"/>
              <a:t>Sales team meetings will help to keep your sales team, including the owner, on target for meeting their sales goals by reviewing their sales funnel and determining actions to generate more leads and sales conversions.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smtClean="0"/>
              <a:t>Sales Meetings</a:t>
            </a:r>
          </a:p>
        </p:txBody>
      </p:sp>
      <p:sp>
        <p:nvSpPr>
          <p:cNvPr id="35843" name="Rectangle 3"/>
          <p:cNvSpPr>
            <a:spLocks noGrp="1"/>
          </p:cNvSpPr>
          <p:nvPr>
            <p:ph type="body" idx="4294967295"/>
          </p:nvPr>
        </p:nvSpPr>
        <p:spPr/>
        <p:txBody>
          <a:bodyPr/>
          <a:lstStyle/>
          <a:p>
            <a:r>
              <a:rPr lang="en-US" smtClean="0"/>
              <a:t>Agenda:  </a:t>
            </a:r>
          </a:p>
          <a:p>
            <a:pPr lvl="1"/>
            <a:r>
              <a:rPr lang="en-US" smtClean="0"/>
              <a:t>Overview of sales funnel and follow-up actions</a:t>
            </a:r>
          </a:p>
          <a:p>
            <a:pPr lvl="1"/>
            <a:r>
              <a:rPr lang="en-US" smtClean="0"/>
              <a:t>Evaluation of lead flow</a:t>
            </a:r>
          </a:p>
          <a:p>
            <a:pPr lvl="1"/>
            <a:r>
              <a:rPr lang="en-US" smtClean="0"/>
              <a:t>Determination of next actions to close jobs or generate more leads through networking or other marketing activities.  </a:t>
            </a:r>
          </a:p>
          <a:p>
            <a:r>
              <a:rPr lang="en-US" smtClean="0"/>
              <a:t>Frequency: Once a week. </a:t>
            </a:r>
          </a:p>
          <a:p>
            <a:r>
              <a:rPr lang="en-US" smtClean="0"/>
              <a:t>Duration:  30 to 45 minutes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Special Meetings</a:t>
            </a:r>
          </a:p>
        </p:txBody>
      </p:sp>
      <p:sp>
        <p:nvSpPr>
          <p:cNvPr id="36867" name="Rectangle 3"/>
          <p:cNvSpPr>
            <a:spLocks noGrp="1"/>
          </p:cNvSpPr>
          <p:nvPr>
            <p:ph type="body" idx="4294967295"/>
          </p:nvPr>
        </p:nvSpPr>
        <p:spPr/>
        <p:txBody>
          <a:bodyPr/>
          <a:lstStyle/>
          <a:p>
            <a:r>
              <a:rPr lang="en-US" smtClean="0"/>
              <a:t>Annual planning and budget meeting for the management team</a:t>
            </a:r>
          </a:p>
          <a:p>
            <a:r>
              <a:rPr lang="en-US" smtClean="0"/>
              <a:t>Marketing strategy meetings</a:t>
            </a:r>
          </a:p>
          <a:p>
            <a:r>
              <a:rPr lang="en-US" smtClean="0"/>
              <a:t>Board of directors meetings</a:t>
            </a:r>
          </a:p>
          <a:p>
            <a:r>
              <a:rPr lang="en-US" smtClean="0"/>
              <a:t>Planning retreats</a:t>
            </a:r>
          </a:p>
          <a:p>
            <a:r>
              <a:rPr lang="en-US" smtClean="0"/>
              <a:t>All shop meetings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Rule # 2 Have an Agenda</a:t>
            </a:r>
          </a:p>
        </p:txBody>
      </p:sp>
      <p:sp>
        <p:nvSpPr>
          <p:cNvPr id="37891" name="Rectangle 3"/>
          <p:cNvSpPr>
            <a:spLocks noGrp="1"/>
          </p:cNvSpPr>
          <p:nvPr>
            <p:ph type="body" idx="4294967295"/>
          </p:nvPr>
        </p:nvSpPr>
        <p:spPr/>
        <p:txBody>
          <a:bodyPr/>
          <a:lstStyle/>
          <a:p>
            <a:pPr>
              <a:lnSpc>
                <a:spcPct val="80000"/>
              </a:lnSpc>
            </a:pPr>
            <a:r>
              <a:rPr lang="en-US" sz="2000" smtClean="0"/>
              <a:t>Put together an agenda for each meeting</a:t>
            </a:r>
          </a:p>
          <a:p>
            <a:pPr>
              <a:lnSpc>
                <a:spcPct val="80000"/>
              </a:lnSpc>
            </a:pPr>
            <a:r>
              <a:rPr lang="en-US" sz="2000" smtClean="0"/>
              <a:t>Calendar the meetings</a:t>
            </a:r>
          </a:p>
          <a:p>
            <a:pPr>
              <a:lnSpc>
                <a:spcPct val="80000"/>
              </a:lnSpc>
            </a:pPr>
            <a:r>
              <a:rPr lang="en-US" sz="2000" smtClean="0"/>
              <a:t>Hold meetings regardless of total attendance</a:t>
            </a:r>
          </a:p>
          <a:p>
            <a:pPr>
              <a:lnSpc>
                <a:spcPct val="80000"/>
              </a:lnSpc>
            </a:pPr>
            <a:r>
              <a:rPr lang="en-US" sz="2000" smtClean="0"/>
              <a:t>Start and end on time</a:t>
            </a:r>
          </a:p>
          <a:p>
            <a:pPr>
              <a:lnSpc>
                <a:spcPct val="80000"/>
              </a:lnSpc>
            </a:pPr>
            <a:r>
              <a:rPr lang="en-US" sz="2000" smtClean="0"/>
              <a:t>Stay on track</a:t>
            </a:r>
          </a:p>
          <a:p>
            <a:pPr>
              <a:lnSpc>
                <a:spcPct val="80000"/>
              </a:lnSpc>
            </a:pPr>
            <a:endParaRPr lang="en-US"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714500"/>
            <a:ext cx="4572000" cy="4572000"/>
          </a:xfrm>
        </p:spPr>
      </p:pic>
      <p:sp>
        <p:nvSpPr>
          <p:cNvPr id="71682"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Excuses, excuses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r>
              <a:rPr lang="en-US" smtClean="0"/>
              <a:t>Schedule a recurring company meeting</a:t>
            </a:r>
          </a:p>
          <a:p>
            <a:r>
              <a:rPr lang="en-US" smtClean="0"/>
              <a:t>Create an agenda</a:t>
            </a:r>
          </a:p>
          <a:p>
            <a:r>
              <a:rPr lang="en-US" smtClean="0"/>
              <a:t>Hold your first meeting</a:t>
            </a:r>
          </a:p>
        </p:txBody>
      </p:sp>
      <p:sp>
        <p:nvSpPr>
          <p:cNvPr id="3" name="Title 2"/>
          <p:cNvSpPr>
            <a:spLocks noGrp="1"/>
          </p:cNvSpPr>
          <p:nvPr>
            <p:ph type="title"/>
          </p:nvPr>
        </p:nvSpPr>
        <p:spPr/>
        <p:txBody>
          <a:bodyPr/>
          <a:lstStyle/>
          <a:p>
            <a:pPr>
              <a:defRPr/>
            </a:pPr>
            <a:r>
              <a:rPr lang="en-US" dirty="0" smtClean="0"/>
              <a:t>Implementation Steps	</a:t>
            </a:r>
            <a:endParaRPr 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CD9AE6-BF60-4562-9337-0C9DE7F08B89}" type="slidenum">
              <a:rPr lang="en-US">
                <a:solidFill>
                  <a:srgbClr val="FFFFFF"/>
                </a:solidFill>
                <a:latin typeface="Calibri" panose="020F0502020204030204" pitchFamily="34" charset="0"/>
              </a:rPr>
              <a:pPr eaLnBrk="1" hangingPunct="1"/>
              <a:t>26</a:t>
            </a:fld>
            <a:endParaRPr lang="en-US">
              <a:solidFill>
                <a:srgbClr val="FFFFFF"/>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eaLnBrk="1" hangingPunct="1">
              <a:defRPr/>
            </a:pPr>
            <a:r>
              <a:rPr lang="en-US" dirty="0"/>
              <a:t>Session 4</a:t>
            </a:r>
          </a:p>
          <a:p>
            <a:pPr lvl="1" eaLnBrk="1" hangingPunct="1"/>
            <a:r>
              <a:rPr lang="en-US" altLang="en-US" dirty="0"/>
              <a:t>Determine your breakeven point for your 2013 budget</a:t>
            </a:r>
          </a:p>
          <a:p>
            <a:pPr lvl="2" eaLnBrk="1" hangingPunct="1"/>
            <a:r>
              <a:rPr lang="en-US" altLang="en-US" dirty="0"/>
              <a:t>Annual</a:t>
            </a:r>
          </a:p>
          <a:p>
            <a:pPr lvl="2" eaLnBrk="1" hangingPunct="1"/>
            <a:r>
              <a:rPr lang="en-US" altLang="en-US" dirty="0"/>
              <a:t>For the month of October 2013</a:t>
            </a:r>
          </a:p>
          <a:p>
            <a:pPr lvl="1" indent="-342900" eaLnBrk="1" hangingPunct="1">
              <a:defRPr/>
            </a:pPr>
            <a:r>
              <a:rPr lang="en-US" dirty="0"/>
              <a:t>Define Target Market</a:t>
            </a:r>
          </a:p>
          <a:p>
            <a:pPr lvl="1" indent="-342900" eaLnBrk="1" hangingPunct="1">
              <a:defRPr/>
            </a:pPr>
            <a:r>
              <a:rPr lang="en-US" dirty="0"/>
              <a:t>Do a Competition Analysis</a:t>
            </a:r>
          </a:p>
          <a:p>
            <a:pPr eaLnBrk="1" hangingPunct="1"/>
            <a:r>
              <a:rPr lang="en-US" altLang="en-US" dirty="0" smtClean="0"/>
              <a:t>Session 5</a:t>
            </a:r>
          </a:p>
          <a:p>
            <a:pPr lvl="1" eaLnBrk="1" hangingPunct="1"/>
            <a:r>
              <a:rPr lang="en-US" dirty="0" smtClean="0"/>
              <a:t>Fill in information for Target Markets, Competition and Marketing Strategy (Marketing Plan – Parts 1, 2, 3)</a:t>
            </a:r>
          </a:p>
          <a:p>
            <a:pPr lvl="1" eaLnBrk="1" hangingPunct="1"/>
            <a:r>
              <a:rPr lang="en-US" dirty="0" smtClean="0"/>
              <a:t>Create a Marketing Budget using the template</a:t>
            </a:r>
          </a:p>
          <a:p>
            <a:pPr eaLnBrk="1" hangingPunct="1"/>
            <a:r>
              <a:rPr lang="en-US" dirty="0" smtClean="0"/>
              <a:t>Session 6</a:t>
            </a:r>
          </a:p>
          <a:p>
            <a:pPr lvl="1"/>
            <a:r>
              <a:rPr lang="en-US" dirty="0" smtClean="0"/>
              <a:t>Outline Customer Communications Plan</a:t>
            </a:r>
          </a:p>
          <a:p>
            <a:pPr lvl="1" eaLnBrk="1" hangingPunct="1"/>
            <a:endParaRPr lang="en-US" dirty="0" smtClean="0"/>
          </a:p>
          <a:p>
            <a:endParaRPr lang="en-US" altLang="en-US" dirty="0" smtClean="0"/>
          </a:p>
        </p:txBody>
      </p:sp>
      <p:sp>
        <p:nvSpPr>
          <p:cNvPr id="3" name="Title 2"/>
          <p:cNvSpPr>
            <a:spLocks noGrp="1"/>
          </p:cNvSpPr>
          <p:nvPr>
            <p:ph type="title"/>
          </p:nvPr>
        </p:nvSpPr>
        <p:spPr/>
        <p:txBody>
          <a:bodyPr/>
          <a:lstStyle/>
          <a:p>
            <a:pPr>
              <a:defRPr/>
            </a:pPr>
            <a:r>
              <a:rPr lang="en-US" dirty="0" smtClean="0"/>
              <a:t>Implementation </a:t>
            </a:r>
            <a:r>
              <a:rPr lang="en-US" dirty="0"/>
              <a:t>S</a:t>
            </a:r>
            <a:r>
              <a:rPr lang="en-US" dirty="0" smtClean="0"/>
              <a:t>teps (cont.)</a:t>
            </a:r>
            <a:endParaRPr lang="en-US" dirty="0"/>
          </a:p>
        </p:txBody>
      </p:sp>
      <p:sp>
        <p:nvSpPr>
          <p:cNvPr id="6" name="Slide Number Placeholder 5"/>
          <p:cNvSpPr>
            <a:spLocks noGrp="1"/>
          </p:cNvSpPr>
          <p:nvPr>
            <p:ph type="sldNum" sz="quarter" idx="12"/>
          </p:nvPr>
        </p:nvSpPr>
        <p:spPr/>
        <p:txBody>
          <a:bodyPr/>
          <a:lstStyle/>
          <a:p>
            <a:pPr>
              <a:defRPr/>
            </a:pPr>
            <a:fld id="{E53B3F2A-F3F6-4C9D-B221-CA3ABA70D40C}" type="slidenum">
              <a:rPr lang="en-US" smtClean="0"/>
              <a:pPr>
                <a:defRPr/>
              </a:pPr>
              <a:t>3</a:t>
            </a:fld>
            <a:endParaRPr lang="en-US" dirty="0"/>
          </a:p>
        </p:txBody>
      </p:sp>
    </p:spTree>
    <p:extLst>
      <p:ext uri="{BB962C8B-B14F-4D97-AF65-F5344CB8AC3E}">
        <p14:creationId xmlns:p14="http://schemas.microsoft.com/office/powerpoint/2010/main" val="1093763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dirty="0"/>
              <a:t>Session 7</a:t>
            </a:r>
          </a:p>
          <a:p>
            <a:pPr lvl="1"/>
            <a:r>
              <a:rPr lang="en-US" dirty="0"/>
              <a:t>Sales &amp; Marketing</a:t>
            </a:r>
          </a:p>
          <a:p>
            <a:pPr lvl="2"/>
            <a:r>
              <a:rPr lang="en-US" dirty="0"/>
              <a:t>Set Sales Goals</a:t>
            </a:r>
          </a:p>
          <a:p>
            <a:pPr lvl="2"/>
            <a:r>
              <a:rPr lang="en-US" dirty="0"/>
              <a:t>Start Tracking Sales and Marketing</a:t>
            </a:r>
          </a:p>
          <a:p>
            <a:pPr lvl="1"/>
            <a:r>
              <a:rPr lang="en-US" dirty="0"/>
              <a:t>Job Costing</a:t>
            </a:r>
          </a:p>
          <a:p>
            <a:pPr lvl="2"/>
            <a:r>
              <a:rPr lang="en-US" dirty="0"/>
              <a:t>Start Job Costing every job if you aren’t already</a:t>
            </a:r>
          </a:p>
          <a:p>
            <a:pPr lvl="2"/>
            <a:r>
              <a:rPr lang="en-US" dirty="0"/>
              <a:t>Implement a system to track job profitability over time to measure progress</a:t>
            </a:r>
          </a:p>
          <a:p>
            <a:pPr lvl="2"/>
            <a:r>
              <a:rPr lang="en-US" dirty="0"/>
              <a:t>Coach foremen to improve</a:t>
            </a:r>
          </a:p>
          <a:p>
            <a:pPr eaLnBrk="1" hangingPunct="1"/>
            <a:r>
              <a:rPr lang="en-US" dirty="0" smtClean="0"/>
              <a:t>Session 8</a:t>
            </a:r>
          </a:p>
          <a:p>
            <a:pPr lvl="1"/>
            <a:r>
              <a:rPr lang="en-US" dirty="0" smtClean="0"/>
              <a:t>Review Job Process Outline and Job Process Checklist</a:t>
            </a:r>
          </a:p>
          <a:p>
            <a:pPr lvl="1"/>
            <a:r>
              <a:rPr lang="en-US" dirty="0" smtClean="0"/>
              <a:t>Customize Checklist for your company</a:t>
            </a:r>
          </a:p>
          <a:p>
            <a:pPr lvl="1"/>
            <a:r>
              <a:rPr lang="en-US" dirty="0" smtClean="0"/>
              <a:t>Start to implement a more organized approach to your job process – add structure a piece at a time</a:t>
            </a:r>
            <a:endParaRPr lang="en-US" altLang="en-US" dirty="0" smtClean="0"/>
          </a:p>
          <a:p>
            <a:pPr lvl="2"/>
            <a:endParaRPr lang="en-US" dirty="0"/>
          </a:p>
        </p:txBody>
      </p:sp>
      <p:sp>
        <p:nvSpPr>
          <p:cNvPr id="3" name="Title 2"/>
          <p:cNvSpPr>
            <a:spLocks noGrp="1"/>
          </p:cNvSpPr>
          <p:nvPr>
            <p:ph type="title"/>
          </p:nvPr>
        </p:nvSpPr>
        <p:spPr/>
        <p:txBody>
          <a:bodyPr/>
          <a:lstStyle/>
          <a:p>
            <a:pPr>
              <a:defRPr/>
            </a:pPr>
            <a:r>
              <a:rPr lang="en-US" dirty="0" smtClean="0"/>
              <a:t>Implementation Steps (cont.)</a:t>
            </a:r>
            <a:endParaRPr lang="en-US" dirty="0"/>
          </a:p>
        </p:txBody>
      </p:sp>
      <p:sp>
        <p:nvSpPr>
          <p:cNvPr id="6" name="Slide Number Placeholder 5"/>
          <p:cNvSpPr txBox="1">
            <a:spLocks noGrp="1"/>
          </p:cNvSpPr>
          <p:nvPr/>
        </p:nvSpPr>
        <p:spPr>
          <a:xfrm>
            <a:off x="8531225" y="5648325"/>
            <a:ext cx="549275" cy="396875"/>
          </a:xfrm>
          <a:prstGeom prst="bracketPair">
            <a:avLst>
              <a:gd name="adj" fmla="val 17949"/>
            </a:avLst>
          </a:prstGeom>
          <a:noFill/>
          <a:ln w="19050">
            <a:solidFill>
              <a:srgbClr val="FFFFFF"/>
            </a:solidFill>
          </a:ln>
        </p:spPr>
        <p:txBody>
          <a:bodyPr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A6750919-D43D-48D1-B0EA-AFF54F2D1B69}" type="slidenum">
              <a:rPr lang="en-US">
                <a:solidFill>
                  <a:srgbClr val="FFFFFF"/>
                </a:solidFill>
                <a:latin typeface="Calibri" panose="020F0502020204030204" pitchFamily="34" charset="0"/>
              </a:rPr>
              <a:pPr algn="ctr" eaLnBrk="1" hangingPunct="1"/>
              <a:t>4</a:t>
            </a:fld>
            <a:endParaRPr 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234642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r>
              <a:rPr lang="en-US" smtClean="0"/>
              <a:t>Recap last week – Questions</a:t>
            </a:r>
          </a:p>
          <a:p>
            <a:r>
              <a:rPr lang="en-US" smtClean="0"/>
              <a:t>Company Meetings</a:t>
            </a:r>
          </a:p>
        </p:txBody>
      </p:sp>
      <p:sp>
        <p:nvSpPr>
          <p:cNvPr id="3" name="Title 2"/>
          <p:cNvSpPr>
            <a:spLocks noGrp="1"/>
          </p:cNvSpPr>
          <p:nvPr>
            <p:ph type="title"/>
          </p:nvPr>
        </p:nvSpPr>
        <p:spPr/>
        <p:txBody>
          <a:bodyPr/>
          <a:lstStyle/>
          <a:p>
            <a:pPr>
              <a:defRPr/>
            </a:pPr>
            <a:r>
              <a:rPr lang="en-US" dirty="0" smtClean="0"/>
              <a:t>Agenda for today</a:t>
            </a:r>
            <a:endParaRPr 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F68045-6A86-4BE7-B8BB-05907ACD3775}" type="slidenum">
              <a:rPr lang="en-US">
                <a:solidFill>
                  <a:srgbClr val="FFFFFF"/>
                </a:solidFill>
                <a:latin typeface="Calibri" panose="020F0502020204030204" pitchFamily="34" charset="0"/>
              </a:rPr>
              <a:pPr eaLnBrk="1" hangingPunct="1"/>
              <a:t>5</a:t>
            </a:fld>
            <a:endParaRPr lang="en-US">
              <a:solidFill>
                <a:srgbClr val="FFFFFF"/>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wrap="square" numCol="1" anchorCtr="0" compatLnSpc="1">
            <a:prstTxWarp prst="textNoShape">
              <a:avLst/>
            </a:prstTxWarp>
          </a:bodyPr>
          <a:lstStyle/>
          <a:p>
            <a:pPr algn="ctr" eaLnBrk="1" hangingPunct="1">
              <a:defRPr/>
            </a:pPr>
            <a:r>
              <a:rPr lang="en-US" sz="6000" smtClean="0"/>
              <a:t>Effective Company Meetings</a:t>
            </a:r>
          </a:p>
        </p:txBody>
      </p:sp>
      <p:sp>
        <p:nvSpPr>
          <p:cNvPr id="8" name="Subtitle 7"/>
          <p:cNvSpPr>
            <a:spLocks noGrp="1"/>
          </p:cNvSpPr>
          <p:nvPr>
            <p:ph type="subTitle" idx="1"/>
          </p:nvPr>
        </p:nvSpPr>
        <p:spPr>
          <a:xfrm>
            <a:off x="685800" y="4572000"/>
            <a:ext cx="6461125" cy="1066800"/>
          </a:xfrm>
        </p:spPr>
        <p:txBody>
          <a:bodyPr/>
          <a:lstStyle/>
          <a:p>
            <a:pPr eaLnBrk="1" hangingPunct="1">
              <a:buFont typeface="Arial" charset="0"/>
              <a:buNone/>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FEB0F6-CAE9-4D6A-8AE4-F8FDB8DA20BB}" type="slidenum">
              <a:rPr lang="en-US">
                <a:solidFill>
                  <a:srgbClr val="FFFFFF"/>
                </a:solidFill>
                <a:latin typeface="Calibri" panose="020F0502020204030204" pitchFamily="34" charset="0"/>
              </a:rPr>
              <a:pPr eaLnBrk="1" hangingPunct="1"/>
              <a:t>6</a:t>
            </a:fld>
            <a:endParaRPr lang="en-US">
              <a:solidFill>
                <a:srgbClr val="FFFFFF"/>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Purpose of meetings</a:t>
            </a:r>
          </a:p>
        </p:txBody>
      </p:sp>
      <p:sp>
        <p:nvSpPr>
          <p:cNvPr id="20483" name="Rectangle 3"/>
          <p:cNvSpPr>
            <a:spLocks noGrp="1"/>
          </p:cNvSpPr>
          <p:nvPr>
            <p:ph type="body" idx="4294967295"/>
          </p:nvPr>
        </p:nvSpPr>
        <p:spPr/>
        <p:txBody>
          <a:bodyPr/>
          <a:lstStyle/>
          <a:p>
            <a:r>
              <a:rPr lang="en-US" smtClean="0"/>
              <a:t>Get your team more engaged and involved in the process of delivering your product or service</a:t>
            </a:r>
          </a:p>
          <a:p>
            <a:r>
              <a:rPr lang="en-US" smtClean="0"/>
              <a:t>Provide your team with the guidance they need to perform their jobs better</a:t>
            </a:r>
          </a:p>
          <a:p>
            <a:r>
              <a:rPr lang="en-US" smtClean="0"/>
              <a:t>Give and receive information in a more timely way</a:t>
            </a:r>
          </a:p>
          <a:p>
            <a:r>
              <a:rPr lang="en-US" smtClean="0"/>
              <a:t>Keep your finger on the pulse of your business  </a:t>
            </a:r>
            <a:endParaRPr lang="en-US" b="1" smtClean="0"/>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defRPr/>
            </a:pPr>
            <a:r>
              <a:rPr lang="en-US" dirty="0" smtClean="0"/>
              <a:t>Rule # 1: Be consistent</a:t>
            </a:r>
          </a:p>
        </p:txBody>
      </p:sp>
      <p:sp>
        <p:nvSpPr>
          <p:cNvPr id="21507" name="Rectangle 3"/>
          <p:cNvSpPr>
            <a:spLocks noGrp="1"/>
          </p:cNvSpPr>
          <p:nvPr>
            <p:ph type="body" idx="4294967295"/>
          </p:nvPr>
        </p:nvSpPr>
        <p:spPr/>
        <p:txBody>
          <a:bodyPr/>
          <a:lstStyle/>
          <a:p>
            <a:pPr>
              <a:lnSpc>
                <a:spcPct val="90000"/>
              </a:lnSpc>
            </a:pPr>
            <a:r>
              <a:rPr lang="en-US" smtClean="0"/>
              <a:t>The first rule of successful company meetings is consistency.  Read the previous sentence again.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070100" y="1803400"/>
            <a:ext cx="4394200" cy="4394200"/>
          </a:xfrm>
        </p:spPr>
      </p:pic>
      <p:sp>
        <p:nvSpPr>
          <p:cNvPr id="74754" name="Rectangle 2"/>
          <p:cNvSpPr>
            <a:spLocks noGrp="1"/>
          </p:cNvSpPr>
          <p:nvPr>
            <p:ph type="title"/>
          </p:nvPr>
        </p:nvSpPr>
        <p:spPr/>
        <p:txBody>
          <a:bodyPr/>
          <a:lstStyle/>
          <a:p>
            <a:pPr>
              <a:defRPr/>
            </a:pPr>
            <a:r>
              <a:rPr lang="en-US" smtClean="0"/>
              <a:t>Meetings Increase Efficiency</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3446</TotalTime>
  <Words>2965</Words>
  <Application>Microsoft Office PowerPoint</Application>
  <PresentationFormat>On-screen Show (4:3)</PresentationFormat>
  <Paragraphs>205</Paragraphs>
  <Slides>26</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Garamond</vt:lpstr>
      <vt:lpstr>Adjacency</vt:lpstr>
      <vt:lpstr>On Target  Contractor’s Blueprint Chart Your Course to Business Success</vt:lpstr>
      <vt:lpstr>Implementation Steps so far</vt:lpstr>
      <vt:lpstr>Implementation Steps (cont.)</vt:lpstr>
      <vt:lpstr>Implementation Steps (cont.)</vt:lpstr>
      <vt:lpstr>Agenda for today</vt:lpstr>
      <vt:lpstr>Effective Company Meetings</vt:lpstr>
      <vt:lpstr>Purpose of meetings</vt:lpstr>
      <vt:lpstr>Rule # 1: Be consistent</vt:lpstr>
      <vt:lpstr>Meetings Increase Efficiency</vt:lpstr>
      <vt:lpstr>Technical Training</vt:lpstr>
      <vt:lpstr>Safety Training</vt:lpstr>
      <vt:lpstr>Keep the Team Informed</vt:lpstr>
      <vt:lpstr>Monitor Key Performance Indicators</vt:lpstr>
      <vt:lpstr>Best Practice Meetings</vt:lpstr>
      <vt:lpstr>Field Team Meetings</vt:lpstr>
      <vt:lpstr>Field Team Meetings</vt:lpstr>
      <vt:lpstr>Foremen/Crew Leader Meetings</vt:lpstr>
      <vt:lpstr>Foremen/Crew Leader Meetings</vt:lpstr>
      <vt:lpstr>Management/Administrative Team Meetings</vt:lpstr>
      <vt:lpstr>Management/Administrative Team Meetings</vt:lpstr>
      <vt:lpstr>Sales Meetings</vt:lpstr>
      <vt:lpstr>Sales Meetings</vt:lpstr>
      <vt:lpstr>Special Meetings</vt:lpstr>
      <vt:lpstr>Rule # 2 Have an Agenda</vt:lpstr>
      <vt:lpstr>Excuses, excuses</vt:lpstr>
      <vt:lpstr>Implementation Steps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Your Course to Business Success</dc:title>
  <dc:creator>Linnea Blair</dc:creator>
  <cp:lastModifiedBy>Microsoft account</cp:lastModifiedBy>
  <cp:revision>75</cp:revision>
  <cp:lastPrinted>2012-05-15T13:18:08Z</cp:lastPrinted>
  <dcterms:created xsi:type="dcterms:W3CDTF">2011-10-11T03:40:45Z</dcterms:created>
  <dcterms:modified xsi:type="dcterms:W3CDTF">2013-11-21T22:55:34Z</dcterms:modified>
</cp:coreProperties>
</file>