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38"/>
  </p:notesMasterIdLst>
  <p:handoutMasterIdLst>
    <p:handoutMasterId r:id="rId39"/>
  </p:handoutMasterIdLst>
  <p:sldIdLst>
    <p:sldId id="531" r:id="rId2"/>
    <p:sldId id="322" r:id="rId3"/>
    <p:sldId id="530" r:id="rId4"/>
    <p:sldId id="510" r:id="rId5"/>
    <p:sldId id="509" r:id="rId6"/>
    <p:sldId id="501" r:id="rId7"/>
    <p:sldId id="389" r:id="rId8"/>
    <p:sldId id="390" r:id="rId9"/>
    <p:sldId id="391" r:id="rId10"/>
    <p:sldId id="392" r:id="rId11"/>
    <p:sldId id="393" r:id="rId12"/>
    <p:sldId id="394" r:id="rId13"/>
    <p:sldId id="395" r:id="rId14"/>
    <p:sldId id="396" r:id="rId15"/>
    <p:sldId id="397" r:id="rId16"/>
    <p:sldId id="398" r:id="rId17"/>
    <p:sldId id="399" r:id="rId18"/>
    <p:sldId id="408" r:id="rId19"/>
    <p:sldId id="511" r:id="rId20"/>
    <p:sldId id="512" r:id="rId21"/>
    <p:sldId id="513" r:id="rId22"/>
    <p:sldId id="515" r:id="rId23"/>
    <p:sldId id="516" r:id="rId24"/>
    <p:sldId id="517" r:id="rId25"/>
    <p:sldId id="518" r:id="rId26"/>
    <p:sldId id="519" r:id="rId27"/>
    <p:sldId id="520" r:id="rId28"/>
    <p:sldId id="521" r:id="rId29"/>
    <p:sldId id="522" r:id="rId30"/>
    <p:sldId id="523" r:id="rId31"/>
    <p:sldId id="524" r:id="rId32"/>
    <p:sldId id="525" r:id="rId33"/>
    <p:sldId id="526" r:id="rId34"/>
    <p:sldId id="527" r:id="rId35"/>
    <p:sldId id="528" r:id="rId36"/>
    <p:sldId id="529" r:id="rId37"/>
  </p:sldIdLst>
  <p:sldSz cx="9144000" cy="6858000" type="screen4x3"/>
  <p:notesSz cx="7102475" cy="93884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721" autoAdjust="0"/>
  </p:normalViewPr>
  <p:slideViewPr>
    <p:cSldViewPr>
      <p:cViewPr>
        <p:scale>
          <a:sx n="107" d="100"/>
          <a:sy n="107" d="100"/>
        </p:scale>
        <p:origin x="-84"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1992" y="-72"/>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4229" tIns="47114" rIns="94229" bIns="47114"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4022725" y="0"/>
            <a:ext cx="3078163" cy="469900"/>
          </a:xfrm>
          <a:prstGeom prst="rect">
            <a:avLst/>
          </a:prstGeom>
        </p:spPr>
        <p:txBody>
          <a:bodyPr vert="horz" lIns="94229" tIns="47114" rIns="94229" bIns="47114" rtlCol="0"/>
          <a:lstStyle>
            <a:lvl1pPr algn="r" fontAlgn="auto">
              <a:spcBef>
                <a:spcPts val="0"/>
              </a:spcBef>
              <a:spcAft>
                <a:spcPts val="0"/>
              </a:spcAft>
              <a:defRPr sz="1200">
                <a:latin typeface="+mn-lt"/>
              </a:defRPr>
            </a:lvl1pPr>
          </a:lstStyle>
          <a:p>
            <a:pPr>
              <a:defRPr/>
            </a:pPr>
            <a:fld id="{F5132B08-BFD5-4397-B40E-8A8785180270}" type="datetimeFigureOut">
              <a:rPr lang="en-US"/>
              <a:pPr>
                <a:defRPr/>
              </a:pPr>
              <a:t>10/17/2013</a:t>
            </a:fld>
            <a:endParaRPr lang="en-US"/>
          </a:p>
        </p:txBody>
      </p:sp>
      <p:sp>
        <p:nvSpPr>
          <p:cNvPr id="4" name="Footer Placeholder 3"/>
          <p:cNvSpPr>
            <a:spLocks noGrp="1"/>
          </p:cNvSpPr>
          <p:nvPr>
            <p:ph type="ftr" sz="quarter" idx="2"/>
          </p:nvPr>
        </p:nvSpPr>
        <p:spPr>
          <a:xfrm>
            <a:off x="0" y="8916988"/>
            <a:ext cx="3078163" cy="469900"/>
          </a:xfrm>
          <a:prstGeom prst="rect">
            <a:avLst/>
          </a:prstGeom>
        </p:spPr>
        <p:txBody>
          <a:bodyPr vert="horz" lIns="94229" tIns="47114" rIns="94229" bIns="47114"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4022725" y="8916988"/>
            <a:ext cx="3078163" cy="469900"/>
          </a:xfrm>
          <a:prstGeom prst="rect">
            <a:avLst/>
          </a:prstGeom>
        </p:spPr>
        <p:txBody>
          <a:bodyPr vert="horz" lIns="94229" tIns="47114" rIns="94229" bIns="47114" rtlCol="0" anchor="b"/>
          <a:lstStyle>
            <a:lvl1pPr algn="r" fontAlgn="auto">
              <a:spcBef>
                <a:spcPts val="0"/>
              </a:spcBef>
              <a:spcAft>
                <a:spcPts val="0"/>
              </a:spcAft>
              <a:defRPr sz="1200">
                <a:latin typeface="+mn-lt"/>
              </a:defRPr>
            </a:lvl1pPr>
          </a:lstStyle>
          <a:p>
            <a:pPr>
              <a:defRPr/>
            </a:pPr>
            <a:fld id="{EF2CF369-D781-4C18-81D6-3ACDE52F38D5}" type="slidenum">
              <a:rPr lang="en-US"/>
              <a:pPr>
                <a:defRPr/>
              </a:pPr>
              <a:t>‹#›</a:t>
            </a:fld>
            <a:endParaRPr lang="en-US"/>
          </a:p>
        </p:txBody>
      </p:sp>
    </p:spTree>
    <p:extLst>
      <p:ext uri="{BB962C8B-B14F-4D97-AF65-F5344CB8AC3E}">
        <p14:creationId xmlns:p14="http://schemas.microsoft.com/office/powerpoint/2010/main" val="3321433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4229" tIns="47114" rIns="94229" bIns="47114"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4229" tIns="47114" rIns="94229" bIns="47114" rtlCol="0"/>
          <a:lstStyle>
            <a:lvl1pPr algn="r" fontAlgn="auto">
              <a:spcBef>
                <a:spcPts val="0"/>
              </a:spcBef>
              <a:spcAft>
                <a:spcPts val="0"/>
              </a:spcAft>
              <a:defRPr sz="1200">
                <a:latin typeface="+mn-lt"/>
              </a:defRPr>
            </a:lvl1pPr>
          </a:lstStyle>
          <a:p>
            <a:pPr>
              <a:defRPr/>
            </a:pPr>
            <a:fld id="{4038D23D-B3FA-4786-888A-C6C90F24D19B}" type="datetimeFigureOut">
              <a:rPr lang="en-US"/>
              <a:pPr>
                <a:defRPr/>
              </a:pPr>
              <a:t>10/17/2013</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pPr lvl="0"/>
            <a:endParaRPr lang="en-US" noProof="0"/>
          </a:p>
        </p:txBody>
      </p:sp>
      <p:sp>
        <p:nvSpPr>
          <p:cNvPr id="5" name="Notes Placeholder 4"/>
          <p:cNvSpPr>
            <a:spLocks noGrp="1"/>
          </p:cNvSpPr>
          <p:nvPr>
            <p:ph type="body" sz="quarter" idx="3"/>
          </p:nvPr>
        </p:nvSpPr>
        <p:spPr>
          <a:xfrm>
            <a:off x="709613" y="4459288"/>
            <a:ext cx="5683250" cy="4224337"/>
          </a:xfrm>
          <a:prstGeom prst="rect">
            <a:avLst/>
          </a:prstGeom>
        </p:spPr>
        <p:txBody>
          <a:bodyPr vert="horz" lIns="94229" tIns="47114" rIns="94229" bIns="47114"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916988"/>
            <a:ext cx="3078163" cy="469900"/>
          </a:xfrm>
          <a:prstGeom prst="rect">
            <a:avLst/>
          </a:prstGeom>
        </p:spPr>
        <p:txBody>
          <a:bodyPr vert="horz" lIns="94229" tIns="47114" rIns="94229" bIns="47114"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4022725" y="8916988"/>
            <a:ext cx="3078163" cy="469900"/>
          </a:xfrm>
          <a:prstGeom prst="rect">
            <a:avLst/>
          </a:prstGeom>
        </p:spPr>
        <p:txBody>
          <a:bodyPr vert="horz" lIns="94229" tIns="47114" rIns="94229" bIns="47114" rtlCol="0" anchor="b"/>
          <a:lstStyle>
            <a:lvl1pPr algn="r" fontAlgn="auto">
              <a:spcBef>
                <a:spcPts val="0"/>
              </a:spcBef>
              <a:spcAft>
                <a:spcPts val="0"/>
              </a:spcAft>
              <a:defRPr sz="1200">
                <a:latin typeface="+mn-lt"/>
              </a:defRPr>
            </a:lvl1pPr>
          </a:lstStyle>
          <a:p>
            <a:pPr>
              <a:defRPr/>
            </a:pPr>
            <a:fld id="{D92F15BA-CE6B-4EA7-8F80-E9FAADD0694F}" type="slidenum">
              <a:rPr lang="en-US"/>
              <a:pPr>
                <a:defRPr/>
              </a:pPr>
              <a:t>‹#›</a:t>
            </a:fld>
            <a:endParaRPr lang="en-US"/>
          </a:p>
        </p:txBody>
      </p:sp>
    </p:spTree>
    <p:extLst>
      <p:ext uri="{BB962C8B-B14F-4D97-AF65-F5344CB8AC3E}">
        <p14:creationId xmlns:p14="http://schemas.microsoft.com/office/powerpoint/2010/main" val="7047357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www.preview.score.org/internet/downloads/12%20Month%20Sales%20Forecast1.xls" TargetMode="External"/><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TextEdit="1"/>
          </p:cNvSpPr>
          <p:nvPr>
            <p:ph type="sldImg"/>
          </p:nvPr>
        </p:nvSpPr>
        <p:spPr bwMode="auto">
          <a:xfrm>
            <a:off x="503238" y="1589088"/>
            <a:ext cx="3695700" cy="27717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Rectangle 3"/>
          <p:cNvSpPr>
            <a:spLocks noGrp="1"/>
          </p:cNvSpPr>
          <p:nvPr>
            <p:ph type="body" idx="1"/>
          </p:nvPr>
        </p:nvSpPr>
        <p:spPr bwMode="auto">
          <a:xfrm>
            <a:off x="319088" y="4765675"/>
            <a:ext cx="4078287" cy="40846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80000"/>
              </a:lnSpc>
            </a:pPr>
            <a:r>
              <a:rPr lang="en-US" altLang="en-US" sz="900" b="1" smtClean="0"/>
              <a:t>Customers</a:t>
            </a:r>
            <a:endParaRPr lang="en-US" altLang="en-US" sz="900" smtClean="0"/>
          </a:p>
          <a:p>
            <a:pPr eaLnBrk="1" hangingPunct="1">
              <a:lnSpc>
                <a:spcPct val="80000"/>
              </a:lnSpc>
            </a:pPr>
            <a:r>
              <a:rPr lang="en-US" altLang="en-US" sz="900" smtClean="0"/>
              <a:t>Identify your customers, their characteristics, and their geographic locations; that is, demographics.</a:t>
            </a:r>
          </a:p>
          <a:p>
            <a:pPr eaLnBrk="1" hangingPunct="1">
              <a:lnSpc>
                <a:spcPct val="80000"/>
              </a:lnSpc>
            </a:pPr>
            <a:r>
              <a:rPr lang="en-US" altLang="en-US" sz="900" smtClean="0"/>
              <a:t>The description will be completely different depending on whether you sell to other businesses or directly to consumers. If you sell a consumer product, but sell it through a channel of distributors, wholesalers, and retailers, you must carefully analyze both the end user and the intermediary businesses to which you sell.</a:t>
            </a:r>
          </a:p>
          <a:p>
            <a:pPr eaLnBrk="1" hangingPunct="1">
              <a:lnSpc>
                <a:spcPct val="80000"/>
              </a:lnSpc>
            </a:pPr>
            <a:r>
              <a:rPr lang="en-US" altLang="en-US" sz="900" smtClean="0"/>
              <a:t>You may have more than one customer group. Identify the most important groups. Then, for each consumer group, construct a demographic profile:</a:t>
            </a:r>
          </a:p>
          <a:p>
            <a:pPr eaLnBrk="1" hangingPunct="1">
              <a:lnSpc>
                <a:spcPct val="80000"/>
              </a:lnSpc>
            </a:pPr>
            <a:r>
              <a:rPr lang="en-US" altLang="en-US" sz="900" smtClean="0"/>
              <a:t>Age</a:t>
            </a:r>
          </a:p>
          <a:p>
            <a:pPr eaLnBrk="1" hangingPunct="1">
              <a:lnSpc>
                <a:spcPct val="80000"/>
              </a:lnSpc>
            </a:pPr>
            <a:r>
              <a:rPr lang="en-US" altLang="en-US" sz="900" smtClean="0"/>
              <a:t>Gender</a:t>
            </a:r>
          </a:p>
          <a:p>
            <a:pPr eaLnBrk="1" hangingPunct="1">
              <a:lnSpc>
                <a:spcPct val="80000"/>
              </a:lnSpc>
            </a:pPr>
            <a:r>
              <a:rPr lang="en-US" altLang="en-US" sz="900" smtClean="0"/>
              <a:t>Location</a:t>
            </a:r>
          </a:p>
          <a:p>
            <a:pPr eaLnBrk="1" hangingPunct="1">
              <a:lnSpc>
                <a:spcPct val="80000"/>
              </a:lnSpc>
            </a:pPr>
            <a:r>
              <a:rPr lang="en-US" altLang="en-US" sz="900" smtClean="0"/>
              <a:t>Income level</a:t>
            </a:r>
          </a:p>
          <a:p>
            <a:pPr eaLnBrk="1" hangingPunct="1">
              <a:lnSpc>
                <a:spcPct val="80000"/>
              </a:lnSpc>
            </a:pPr>
            <a:r>
              <a:rPr lang="en-US" altLang="en-US" sz="900" smtClean="0"/>
              <a:t>Social class/occupation</a:t>
            </a:r>
          </a:p>
          <a:p>
            <a:pPr eaLnBrk="1" hangingPunct="1">
              <a:lnSpc>
                <a:spcPct val="80000"/>
              </a:lnSpc>
            </a:pPr>
            <a:r>
              <a:rPr lang="en-US" altLang="en-US" sz="900" smtClean="0"/>
              <a:t>Education</a:t>
            </a:r>
          </a:p>
          <a:p>
            <a:pPr eaLnBrk="1" hangingPunct="1">
              <a:lnSpc>
                <a:spcPct val="80000"/>
              </a:lnSpc>
            </a:pPr>
            <a:r>
              <a:rPr lang="en-US" altLang="en-US" sz="900" smtClean="0"/>
              <a:t>Other</a:t>
            </a:r>
          </a:p>
          <a:p>
            <a:pPr eaLnBrk="1" hangingPunct="1">
              <a:lnSpc>
                <a:spcPct val="80000"/>
              </a:lnSpc>
            </a:pPr>
            <a:r>
              <a:rPr lang="en-US" altLang="en-US" sz="900" smtClean="0"/>
              <a:t>For business customers, the demographic factors might be:</a:t>
            </a:r>
          </a:p>
          <a:p>
            <a:pPr eaLnBrk="1" hangingPunct="1">
              <a:lnSpc>
                <a:spcPct val="80000"/>
              </a:lnSpc>
            </a:pPr>
            <a:r>
              <a:rPr lang="en-US" altLang="en-US" sz="900" smtClean="0"/>
              <a:t>Industry (or portion of an industry)</a:t>
            </a:r>
          </a:p>
          <a:p>
            <a:pPr eaLnBrk="1" hangingPunct="1">
              <a:lnSpc>
                <a:spcPct val="80000"/>
              </a:lnSpc>
            </a:pPr>
            <a:r>
              <a:rPr lang="en-US" altLang="en-US" sz="900" smtClean="0"/>
              <a:t>Location</a:t>
            </a:r>
          </a:p>
          <a:p>
            <a:pPr eaLnBrk="1" hangingPunct="1">
              <a:lnSpc>
                <a:spcPct val="80000"/>
              </a:lnSpc>
            </a:pPr>
            <a:r>
              <a:rPr lang="en-US" altLang="en-US" sz="900" smtClean="0"/>
              <a:t>Size of firm</a:t>
            </a:r>
          </a:p>
          <a:p>
            <a:pPr eaLnBrk="1" hangingPunct="1">
              <a:lnSpc>
                <a:spcPct val="80000"/>
              </a:lnSpc>
            </a:pPr>
            <a:r>
              <a:rPr lang="en-US" altLang="en-US" sz="900" smtClean="0"/>
              <a:t>Quality/technology/price preferences</a:t>
            </a:r>
          </a:p>
          <a:p>
            <a:pPr eaLnBrk="1" hangingPunct="1">
              <a:lnSpc>
                <a:spcPct val="80000"/>
              </a:lnSpc>
            </a:pPr>
            <a:r>
              <a:rPr lang="en-US" altLang="en-US" sz="900" smtClean="0"/>
              <a:t>Other</a:t>
            </a:r>
          </a:p>
          <a:p>
            <a:pPr eaLnBrk="1" hangingPunct="1">
              <a:lnSpc>
                <a:spcPct val="80000"/>
              </a:lnSpc>
            </a:pPr>
            <a:endParaRPr lang="en-US" altLang="en-US" sz="9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b="1" smtClean="0"/>
              <a:t>Competition</a:t>
            </a:r>
            <a:endParaRPr lang="en-US" altLang="en-US" smtClean="0"/>
          </a:p>
          <a:p>
            <a:pPr eaLnBrk="1" hangingPunct="1"/>
            <a:r>
              <a:rPr lang="en-US" altLang="en-US" smtClean="0"/>
              <a:t>What products and companies compete with you? List your major competitors, including their names and addresses.</a:t>
            </a:r>
          </a:p>
          <a:p>
            <a:pPr eaLnBrk="1" hangingPunct="1"/>
            <a:r>
              <a:rPr lang="en-US" altLang="en-US" smtClean="0"/>
              <a:t>Do they compete with you across the board, just for certain products, certain customers, or in certain locations?</a:t>
            </a:r>
          </a:p>
          <a:p>
            <a:pPr eaLnBrk="1" hangingPunct="1"/>
            <a:r>
              <a:rPr lang="en-US" altLang="en-US" smtClean="0"/>
              <a:t>Use the following table to compare your company with your three most important competitors.</a:t>
            </a:r>
          </a:p>
          <a:p>
            <a:pPr eaLnBrk="1" hangingPunct="1"/>
            <a:r>
              <a:rPr lang="en-US" altLang="en-US" smtClean="0"/>
              <a:t>In the first column are key competitive factors. Because these vary with each market, you may want to customize the list of factors.</a:t>
            </a:r>
          </a:p>
          <a:p>
            <a:pPr eaLnBrk="1" hangingPunct="1"/>
            <a:r>
              <a:rPr lang="en-US" altLang="en-US" smtClean="0"/>
              <a:t>In the cell labeled "Me," state honestly how you think you stack up in customers' minds. Then decide whether you think this factor is a strength or a weakness for you. If you find it hard to analyze yourself this way, enlist some disinterested party to assess you. This can be a real eye-opener.</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b="1" smtClean="0"/>
              <a:t>Niche</a:t>
            </a:r>
            <a:endParaRPr lang="en-US" altLang="en-US" smtClean="0"/>
          </a:p>
          <a:p>
            <a:pPr eaLnBrk="1" hangingPunct="1"/>
            <a:r>
              <a:rPr lang="en-US" altLang="en-US" smtClean="0"/>
              <a:t>Now that you have systematically analyzed your industry, your product, your customers, and the competition, you should have a clear picture of where your company fits into the world.</a:t>
            </a:r>
          </a:p>
          <a:p>
            <a:pPr eaLnBrk="1" hangingPunct="1"/>
            <a:r>
              <a:rPr lang="en-US" altLang="en-US" smtClean="0"/>
              <a:t>In one short paragraph, define your niche, your unique corner of the market.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80000"/>
              </a:lnSpc>
            </a:pPr>
            <a:r>
              <a:rPr lang="en-US" altLang="en-US" sz="900" b="1" smtClean="0"/>
              <a:t>Marketing Strategy</a:t>
            </a:r>
            <a:endParaRPr lang="en-US" altLang="en-US" sz="900" smtClean="0"/>
          </a:p>
          <a:p>
            <a:pPr eaLnBrk="1" hangingPunct="1">
              <a:lnSpc>
                <a:spcPct val="80000"/>
              </a:lnSpc>
            </a:pPr>
            <a:r>
              <a:rPr lang="en-US" altLang="en-US" sz="900" smtClean="0"/>
              <a:t>Now outline a marketing strategy that is consistent with your niche.</a:t>
            </a:r>
            <a:endParaRPr lang="en-US" altLang="en-US" sz="900" b="1" smtClean="0"/>
          </a:p>
          <a:p>
            <a:pPr eaLnBrk="1" hangingPunct="1">
              <a:lnSpc>
                <a:spcPct val="80000"/>
              </a:lnSpc>
            </a:pPr>
            <a:r>
              <a:rPr lang="en-US" altLang="en-US" sz="900" b="1" smtClean="0"/>
              <a:t>Promotion</a:t>
            </a:r>
            <a:r>
              <a:rPr lang="en-US" altLang="en-US" sz="900" smtClean="0"/>
              <a:t>: How do you get the word out to customers?</a:t>
            </a:r>
            <a:endParaRPr lang="en-US" altLang="en-US" sz="900" b="1" smtClean="0"/>
          </a:p>
          <a:p>
            <a:pPr eaLnBrk="1" hangingPunct="1">
              <a:lnSpc>
                <a:spcPct val="80000"/>
              </a:lnSpc>
            </a:pPr>
            <a:r>
              <a:rPr lang="en-US" altLang="en-US" sz="900" b="1" smtClean="0"/>
              <a:t>Advertising</a:t>
            </a:r>
            <a:r>
              <a:rPr lang="en-US" altLang="en-US" sz="900" smtClean="0"/>
              <a:t>: What media do you use, why, and how often? Has your advertising been effective? How can you tell?</a:t>
            </a:r>
          </a:p>
          <a:p>
            <a:pPr eaLnBrk="1" hangingPunct="1">
              <a:lnSpc>
                <a:spcPct val="80000"/>
              </a:lnSpc>
            </a:pPr>
            <a:r>
              <a:rPr lang="en-US" altLang="en-US" sz="900" smtClean="0"/>
              <a:t>Do you use other methods, such as trade shows, catalogs, dealer incentives, word of mouth, and network of friends or professionals?</a:t>
            </a:r>
          </a:p>
          <a:p>
            <a:pPr eaLnBrk="1" hangingPunct="1">
              <a:lnSpc>
                <a:spcPct val="80000"/>
              </a:lnSpc>
            </a:pPr>
            <a:r>
              <a:rPr lang="en-US" altLang="en-US" sz="900" smtClean="0"/>
              <a:t>If you have identifiable repeat customers, do you have a systematic contact plan?</a:t>
            </a:r>
          </a:p>
          <a:p>
            <a:pPr eaLnBrk="1" hangingPunct="1">
              <a:lnSpc>
                <a:spcPct val="80000"/>
              </a:lnSpc>
            </a:pPr>
            <a:r>
              <a:rPr lang="en-US" altLang="en-US" sz="900" smtClean="0"/>
              <a:t>Why this mix and not some other?</a:t>
            </a:r>
            <a:endParaRPr lang="en-US" altLang="en-US" sz="900" b="1" smtClean="0"/>
          </a:p>
          <a:p>
            <a:pPr eaLnBrk="1" hangingPunct="1">
              <a:lnSpc>
                <a:spcPct val="80000"/>
              </a:lnSpc>
            </a:pPr>
            <a:r>
              <a:rPr lang="en-US" altLang="en-US" sz="900" b="1" smtClean="0"/>
              <a:t>Promotional Budget </a:t>
            </a:r>
            <a:endParaRPr lang="en-US" altLang="en-US" sz="900" smtClean="0"/>
          </a:p>
          <a:p>
            <a:pPr eaLnBrk="1" hangingPunct="1">
              <a:lnSpc>
                <a:spcPct val="80000"/>
              </a:lnSpc>
            </a:pPr>
            <a:r>
              <a:rPr lang="en-US" altLang="en-US" sz="900" smtClean="0"/>
              <a:t>How much will you spend on the items listed above?</a:t>
            </a:r>
          </a:p>
          <a:p>
            <a:pPr eaLnBrk="1" hangingPunct="1">
              <a:lnSpc>
                <a:spcPct val="80000"/>
              </a:lnSpc>
            </a:pPr>
            <a:r>
              <a:rPr lang="en-US" altLang="en-US" sz="900" smtClean="0"/>
              <a:t>Should you consider spending less on some promotional activities and more on others?</a:t>
            </a:r>
            <a:endParaRPr lang="en-US" altLang="en-US" sz="900" b="1" smtClean="0"/>
          </a:p>
          <a:p>
            <a:pPr eaLnBrk="1" hangingPunct="1">
              <a:lnSpc>
                <a:spcPct val="80000"/>
              </a:lnSpc>
            </a:pPr>
            <a:r>
              <a:rPr lang="en-US" altLang="en-US" sz="900" b="1" smtClean="0"/>
              <a:t>Pricing</a:t>
            </a:r>
            <a:endParaRPr lang="en-US" altLang="en-US" sz="900" smtClean="0"/>
          </a:p>
          <a:p>
            <a:pPr eaLnBrk="1" hangingPunct="1">
              <a:lnSpc>
                <a:spcPct val="80000"/>
              </a:lnSpc>
            </a:pPr>
            <a:r>
              <a:rPr lang="en-US" altLang="en-US" sz="900" smtClean="0"/>
              <a:t>What is your pricing strategy? For most small businesses, having the lowest prices is not a good strategy. Usually you will do better to have average prices and compete on quality and service. Does your pricing strategy fit with what was revealed in your competitive analysis?</a:t>
            </a:r>
          </a:p>
          <a:p>
            <a:pPr eaLnBrk="1" hangingPunct="1">
              <a:lnSpc>
                <a:spcPct val="80000"/>
              </a:lnSpc>
            </a:pPr>
            <a:r>
              <a:rPr lang="en-US" altLang="en-US" sz="900" smtClean="0"/>
              <a:t>Compare your prices with those of your competition. Are they higher, lower, the same? Why?</a:t>
            </a:r>
          </a:p>
          <a:p>
            <a:pPr eaLnBrk="1" hangingPunct="1">
              <a:lnSpc>
                <a:spcPct val="80000"/>
              </a:lnSpc>
            </a:pPr>
            <a:r>
              <a:rPr lang="en-US" altLang="en-US" sz="900" smtClean="0"/>
              <a:t>How important is price as a competitive factor?</a:t>
            </a:r>
          </a:p>
          <a:p>
            <a:pPr eaLnBrk="1" hangingPunct="1">
              <a:lnSpc>
                <a:spcPct val="80000"/>
              </a:lnSpc>
            </a:pPr>
            <a:r>
              <a:rPr lang="en-US" altLang="en-US" sz="900" smtClean="0"/>
              <a:t>What are your payment and customer credit policies?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b="1" smtClean="0"/>
              <a:t>Distribution Channels</a:t>
            </a:r>
            <a:endParaRPr lang="en-US" altLang="en-US" smtClean="0"/>
          </a:p>
          <a:p>
            <a:pPr eaLnBrk="1" hangingPunct="1"/>
            <a:r>
              <a:rPr lang="en-US" altLang="en-US" smtClean="0"/>
              <a:t>How do you sell your products or services?</a:t>
            </a:r>
          </a:p>
          <a:p>
            <a:pPr eaLnBrk="1" hangingPunct="1"/>
            <a:r>
              <a:rPr lang="en-US" altLang="en-US" smtClean="0"/>
              <a:t>Retail</a:t>
            </a:r>
          </a:p>
          <a:p>
            <a:pPr eaLnBrk="1" hangingPunct="1"/>
            <a:r>
              <a:rPr lang="en-US" altLang="en-US" smtClean="0"/>
              <a:t>Direct (mail order, World Wide Web, catalog)</a:t>
            </a:r>
          </a:p>
          <a:p>
            <a:pPr eaLnBrk="1" hangingPunct="1"/>
            <a:r>
              <a:rPr lang="en-US" altLang="en-US" smtClean="0"/>
              <a:t>Wholesale</a:t>
            </a:r>
          </a:p>
          <a:p>
            <a:pPr eaLnBrk="1" hangingPunct="1"/>
            <a:r>
              <a:rPr lang="en-US" altLang="en-US" smtClean="0"/>
              <a:t>Your own sales force</a:t>
            </a:r>
          </a:p>
          <a:p>
            <a:pPr eaLnBrk="1" hangingPunct="1"/>
            <a:r>
              <a:rPr lang="en-US" altLang="en-US" smtClean="0"/>
              <a:t>Agents</a:t>
            </a:r>
          </a:p>
          <a:p>
            <a:pPr eaLnBrk="1" hangingPunct="1"/>
            <a:r>
              <a:rPr lang="en-US" altLang="en-US" smtClean="0"/>
              <a:t>Independent reps</a:t>
            </a:r>
          </a:p>
          <a:p>
            <a:pPr eaLnBrk="1" hangingPunct="1"/>
            <a:r>
              <a:rPr lang="en-US" altLang="en-US" smtClean="0"/>
              <a:t>Has your marketing strategy proven effective?</a:t>
            </a:r>
          </a:p>
          <a:p>
            <a:pPr eaLnBrk="1" hangingPunct="1"/>
            <a:r>
              <a:rPr lang="en-US" altLang="en-US" smtClean="0"/>
              <a:t>Do you need to make any changes or additions to current strategies?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b="1" smtClean="0"/>
              <a:t>Location</a:t>
            </a:r>
            <a:endParaRPr lang="en-US" altLang="en-US" smtClean="0"/>
          </a:p>
          <a:p>
            <a:pPr eaLnBrk="1" hangingPunct="1"/>
            <a:r>
              <a:rPr lang="en-US" altLang="en-US" smtClean="0"/>
              <a:t>You will describe your physical location in the </a:t>
            </a:r>
            <a:r>
              <a:rPr lang="en-US" altLang="en-US" i="1" smtClean="0"/>
              <a:t>Operational Plan</a:t>
            </a:r>
            <a:r>
              <a:rPr lang="en-US" altLang="en-US" smtClean="0"/>
              <a:t> section of your business plan. Here in the </a:t>
            </a:r>
            <a:r>
              <a:rPr lang="en-US" altLang="en-US" i="1" smtClean="0"/>
              <a:t>Marketing Plan</a:t>
            </a:r>
            <a:r>
              <a:rPr lang="en-US" altLang="en-US" smtClean="0"/>
              <a:t> section, analyze your location as it affects your customers.</a:t>
            </a:r>
          </a:p>
          <a:p>
            <a:pPr eaLnBrk="1" hangingPunct="1"/>
            <a:r>
              <a:rPr lang="en-US" altLang="en-US" smtClean="0"/>
              <a:t>If customers come to your place of business:</a:t>
            </a:r>
          </a:p>
          <a:p>
            <a:pPr eaLnBrk="1" hangingPunct="1"/>
            <a:r>
              <a:rPr lang="en-US" altLang="en-US" smtClean="0"/>
              <a:t>Is it convenient? Parking? Interior spaces? Not out of the way?</a:t>
            </a:r>
          </a:p>
          <a:p>
            <a:pPr eaLnBrk="1" hangingPunct="1"/>
            <a:r>
              <a:rPr lang="en-US" altLang="en-US" smtClean="0"/>
              <a:t>Is it consistent with your image?</a:t>
            </a:r>
          </a:p>
          <a:p>
            <a:pPr eaLnBrk="1" hangingPunct="1"/>
            <a:r>
              <a:rPr lang="en-US" altLang="en-US" smtClean="0"/>
              <a:t>Is it what customers want and expect?</a:t>
            </a:r>
          </a:p>
          <a:p>
            <a:pPr eaLnBrk="1" hangingPunct="1"/>
            <a:r>
              <a:rPr lang="en-US" altLang="en-US" smtClean="0"/>
              <a:t>Where is the competition located? Is it better for you to be near them (like car dealers or fast-food restaurants) or distant (like convenience food stores)?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b="1" smtClean="0"/>
              <a:t>Sales Forecast</a:t>
            </a:r>
          </a:p>
          <a:p>
            <a:pPr eaLnBrk="1" hangingPunct="1"/>
            <a:r>
              <a:rPr lang="en-US" altLang="en-US" smtClean="0"/>
              <a:t>Now that you have described your products, services, customers, markets, and marketing plans in detail, it is time to attach some numbers to your plan. Use a </a:t>
            </a:r>
            <a:r>
              <a:rPr lang="en-US" altLang="en-US" smtClean="0">
                <a:hlinkClick r:id="rId3"/>
              </a:rPr>
              <a:t>forecast spreadsheet</a:t>
            </a:r>
            <a:r>
              <a:rPr lang="en-US" altLang="en-US" smtClean="0"/>
              <a:t> to prepare a month-by-month projection. Base the forecast on your historical sales, the marketing strategies that you have just described, your market research, and industry data, if available.</a:t>
            </a:r>
          </a:p>
          <a:p>
            <a:pPr eaLnBrk="1" hangingPunct="1"/>
            <a:r>
              <a:rPr lang="en-US" altLang="en-US" smtClean="0"/>
              <a:t>You may want to do two forecasts: 1) a "best guess," which is what you really expect, and 2) a "worst case" low estimate that you are confident you can reach no matter what happens.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85BF31F2-97F4-4CE2-9084-30B87566BE9D}" type="slidenum">
              <a:rPr lang="en-US" altLang="en-US" smtClean="0">
                <a:latin typeface="Calibri" pitchFamily="34" charset="0"/>
              </a:rPr>
              <a:pPr eaLnBrk="1" fontAlgn="base" hangingPunct="1">
                <a:spcBef>
                  <a:spcPct val="0"/>
                </a:spcBef>
                <a:spcAft>
                  <a:spcPct val="0"/>
                </a:spcAft>
              </a:pPr>
              <a:t>7</a:t>
            </a:fld>
            <a:endParaRPr lang="en-US" altLang="en-US" smtClean="0">
              <a:latin typeface="Calibri" pitchFamily="34" charset="0"/>
            </a:endParaRPr>
          </a:p>
        </p:txBody>
      </p:sp>
      <p:sp>
        <p:nvSpPr>
          <p:cNvPr id="56323" name="Rectangle 2"/>
          <p:cNvSpPr>
            <a:spLocks noGrp="1" noRot="1" noChangeArrowheads="1" noTextEdit="1"/>
          </p:cNvSpPr>
          <p:nvPr>
            <p:ph type="sldImg"/>
          </p:nvPr>
        </p:nvSpPr>
        <p:spPr bwMode="auto">
          <a:xfrm>
            <a:off x="503238" y="1589088"/>
            <a:ext cx="3697287" cy="27717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4" name="Rectangle 3"/>
          <p:cNvSpPr>
            <a:spLocks noGrp="1" noChangeArrowheads="1"/>
          </p:cNvSpPr>
          <p:nvPr>
            <p:ph type="body" idx="1"/>
          </p:nvPr>
        </p:nvSpPr>
        <p:spPr bwMode="auto">
          <a:xfrm>
            <a:off x="319088" y="4765675"/>
            <a:ext cx="4078287" cy="40846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80000"/>
              </a:lnSpc>
            </a:pPr>
            <a:r>
              <a:rPr lang="en-US" altLang="en-US" sz="900" b="1" smtClean="0"/>
              <a:t>Market research: Why?</a:t>
            </a:r>
            <a:endParaRPr lang="en-US" altLang="en-US" sz="900" smtClean="0"/>
          </a:p>
          <a:p>
            <a:pPr eaLnBrk="1" hangingPunct="1">
              <a:lnSpc>
                <a:spcPct val="80000"/>
              </a:lnSpc>
            </a:pPr>
            <a:r>
              <a:rPr lang="en-US" altLang="en-US" sz="900" smtClean="0"/>
              <a:t>You spend so much time on marketing-related matters — customers, competitors, pricing, promotion, and advertising — that it is natural to assume that you have little to learn. However, every small business can benefit from doing market research to make sure it is on track. Use the business planning process as your opportunity to uncover data and to question your marketing efforts. It will be time well spent.</a:t>
            </a:r>
            <a:endParaRPr lang="en-US" altLang="en-US" sz="900" b="1" smtClean="0"/>
          </a:p>
          <a:p>
            <a:pPr eaLnBrk="1" hangingPunct="1">
              <a:lnSpc>
                <a:spcPct val="80000"/>
              </a:lnSpc>
            </a:pPr>
            <a:r>
              <a:rPr lang="en-US" altLang="en-US" sz="900" b="1" smtClean="0"/>
              <a:t>Market research: How?</a:t>
            </a:r>
            <a:endParaRPr lang="en-US" altLang="en-US" sz="900" smtClean="0"/>
          </a:p>
          <a:p>
            <a:pPr eaLnBrk="1" hangingPunct="1">
              <a:lnSpc>
                <a:spcPct val="80000"/>
              </a:lnSpc>
            </a:pPr>
            <a:r>
              <a:rPr lang="en-US" altLang="en-US" sz="900" smtClean="0"/>
              <a:t>There are two kinds of market research: primary and secondary.</a:t>
            </a:r>
          </a:p>
          <a:p>
            <a:pPr eaLnBrk="1" hangingPunct="1">
              <a:lnSpc>
                <a:spcPct val="80000"/>
              </a:lnSpc>
            </a:pPr>
            <a:r>
              <a:rPr lang="en-US" altLang="en-US" sz="900" smtClean="0"/>
              <a:t>Secondary research means using published information such as industry profiles, trade journals, newspapers, magazines, census data, and demographic profiles. This type of information is available from public libraries, industry associations, chambers of commerce, vendors who sell to your industry, and government agencies.  </a:t>
            </a:r>
          </a:p>
          <a:p>
            <a:pPr eaLnBrk="1" hangingPunct="1">
              <a:lnSpc>
                <a:spcPct val="80000"/>
              </a:lnSpc>
            </a:pPr>
            <a:r>
              <a:rPr lang="en-US" altLang="en-US" sz="900" smtClean="0"/>
              <a:t>Start with your local library. Most librarians are pleased to guide you through their business data collection. You will be amazed at what is there. There are more online sources than you could possibly use. Your chamber of commerce has good information on the local area. Trade associations and trade publications often have excellent industry-specific data.  </a:t>
            </a:r>
          </a:p>
          <a:p>
            <a:pPr eaLnBrk="1" hangingPunct="1">
              <a:lnSpc>
                <a:spcPct val="80000"/>
              </a:lnSpc>
            </a:pPr>
            <a:r>
              <a:rPr lang="en-US" altLang="en-US" sz="900" smtClean="0"/>
              <a:t>Primary market research means gathering your own data. For example, you could do your own traffic count at a proposed location, use the yellow pages to identify competitors, and do surveys or focus group interviews to learn about consumer preferences. Professional market research can be very costly, but there are many books that show small business owners how to do effective research.</a:t>
            </a:r>
          </a:p>
          <a:p>
            <a:pPr eaLnBrk="1" hangingPunct="1">
              <a:lnSpc>
                <a:spcPct val="80000"/>
              </a:lnSpc>
            </a:pPr>
            <a:r>
              <a:rPr lang="en-US" altLang="en-US" sz="900" smtClean="0"/>
              <a:t>In your marketing plan, be as specific as possible; give statistics, numbers, and sources. The marketing plan will be the basis, later on, of the all-important sales projection.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pPr>
            <a:r>
              <a:rPr lang="en-US" altLang="en-US" b="1" smtClean="0"/>
              <a:t>Market research: How?</a:t>
            </a:r>
            <a:endParaRPr lang="en-US" altLang="en-US" smtClean="0"/>
          </a:p>
          <a:p>
            <a:pPr eaLnBrk="1" hangingPunct="1">
              <a:lnSpc>
                <a:spcPct val="90000"/>
              </a:lnSpc>
            </a:pPr>
            <a:r>
              <a:rPr lang="en-US" altLang="en-US" smtClean="0"/>
              <a:t>There are two kinds of market research: primary and secondary.</a:t>
            </a:r>
          </a:p>
          <a:p>
            <a:pPr eaLnBrk="1" hangingPunct="1">
              <a:lnSpc>
                <a:spcPct val="90000"/>
              </a:lnSpc>
            </a:pPr>
            <a:r>
              <a:rPr lang="en-US" altLang="en-US" smtClean="0"/>
              <a:t>Secondary research means using published information such as industry profiles, trade journals, newspapers, magazines, census data, and demographic profiles. This type of information is available from public libraries, industry associations, chambers of commerce, vendors who sell to your industry, and government agencies.  </a:t>
            </a:r>
          </a:p>
          <a:p>
            <a:pPr eaLnBrk="1" hangingPunct="1">
              <a:lnSpc>
                <a:spcPct val="90000"/>
              </a:lnSpc>
            </a:pPr>
            <a:r>
              <a:rPr lang="en-US" altLang="en-US" smtClean="0"/>
              <a:t>Start with your local library. Most librarians are pleased to guide you through their business data collection. You will be amazed at what is there. There are more online sources than you could possibly use. Your chamber of commerce has good information on the local area. Trade associations and trade publications often have excellent industry-specific data.  </a:t>
            </a:r>
          </a:p>
          <a:p>
            <a:pPr eaLnBrk="1" hangingPunct="1">
              <a:lnSpc>
                <a:spcPct val="90000"/>
              </a:lnSpc>
            </a:pPr>
            <a:r>
              <a:rPr lang="en-US" altLang="en-US" smtClean="0"/>
              <a:t>Primary market research means gathering your own data. For example, you could do your own traffic count at a proposed location, use the yellow pages to identify competitors, and do surveys or focus group interviews to learn about consumer preferences. Professional market research can be very costly, but there are many books that show small business owners how to do effective research.</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In your marketing plan, be as specific as possible; give statistics, numbers, and sources. The marketing plan will be the basis, later on, of the all-important sales projection. </a:t>
            </a:r>
          </a:p>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80000"/>
              </a:lnSpc>
            </a:pPr>
            <a:r>
              <a:rPr lang="en-US" altLang="en-US" sz="900" b="1" smtClean="0"/>
              <a:t>Economics</a:t>
            </a:r>
            <a:endParaRPr lang="en-US" altLang="en-US" sz="900" smtClean="0"/>
          </a:p>
          <a:p>
            <a:pPr eaLnBrk="1" hangingPunct="1">
              <a:lnSpc>
                <a:spcPct val="80000"/>
              </a:lnSpc>
            </a:pPr>
            <a:r>
              <a:rPr lang="en-US" altLang="en-US" sz="900" smtClean="0"/>
              <a:t>Facts about your industry</a:t>
            </a:r>
          </a:p>
          <a:p>
            <a:pPr eaLnBrk="1" hangingPunct="1">
              <a:lnSpc>
                <a:spcPct val="80000"/>
              </a:lnSpc>
            </a:pPr>
            <a:r>
              <a:rPr lang="en-US" altLang="en-US" sz="900" smtClean="0"/>
              <a:t>Total size of your market</a:t>
            </a:r>
          </a:p>
          <a:p>
            <a:pPr eaLnBrk="1" hangingPunct="1">
              <a:lnSpc>
                <a:spcPct val="80000"/>
              </a:lnSpc>
            </a:pPr>
            <a:r>
              <a:rPr lang="en-US" altLang="en-US" sz="900" smtClean="0"/>
              <a:t>Percentage share of the market you have. (This is important only if you are a major factor in the market.) </a:t>
            </a:r>
          </a:p>
          <a:p>
            <a:pPr eaLnBrk="1" hangingPunct="1">
              <a:lnSpc>
                <a:spcPct val="80000"/>
              </a:lnSpc>
            </a:pPr>
            <a:r>
              <a:rPr lang="en-US" altLang="en-US" sz="900" smtClean="0"/>
              <a:t>Current demand in target market</a:t>
            </a:r>
          </a:p>
          <a:p>
            <a:pPr eaLnBrk="1" hangingPunct="1">
              <a:lnSpc>
                <a:spcPct val="80000"/>
              </a:lnSpc>
            </a:pPr>
            <a:r>
              <a:rPr lang="en-US" altLang="en-US" sz="900" smtClean="0"/>
              <a:t>Growth history</a:t>
            </a:r>
          </a:p>
          <a:p>
            <a:pPr eaLnBrk="1" hangingPunct="1">
              <a:lnSpc>
                <a:spcPct val="80000"/>
              </a:lnSpc>
            </a:pPr>
            <a:r>
              <a:rPr lang="en-US" altLang="en-US" sz="900" smtClean="0"/>
              <a:t>Trends in target market — growth trends, trends in consumer preferences, and trends in product development</a:t>
            </a:r>
          </a:p>
          <a:p>
            <a:pPr eaLnBrk="1" hangingPunct="1">
              <a:lnSpc>
                <a:spcPct val="80000"/>
              </a:lnSpc>
            </a:pPr>
            <a:r>
              <a:rPr lang="en-US" altLang="en-US" sz="900" smtClean="0"/>
              <a:t>Growth potential and opportunity for a business of your size</a:t>
            </a:r>
          </a:p>
          <a:p>
            <a:pPr eaLnBrk="1" hangingPunct="1">
              <a:lnSpc>
                <a:spcPct val="80000"/>
              </a:lnSpc>
            </a:pPr>
            <a:r>
              <a:rPr lang="en-US" altLang="en-US" sz="900" smtClean="0"/>
              <a:t>What barriers to entry keep potential new competitors from flooding into your market?</a:t>
            </a:r>
          </a:p>
          <a:p>
            <a:pPr lvl="1" eaLnBrk="1" hangingPunct="1">
              <a:lnSpc>
                <a:spcPct val="80000"/>
              </a:lnSpc>
            </a:pPr>
            <a:r>
              <a:rPr lang="en-US" altLang="en-US" sz="900" smtClean="0"/>
              <a:t>High capital costs</a:t>
            </a:r>
          </a:p>
          <a:p>
            <a:pPr lvl="1" eaLnBrk="1" hangingPunct="1">
              <a:lnSpc>
                <a:spcPct val="80000"/>
              </a:lnSpc>
            </a:pPr>
            <a:r>
              <a:rPr lang="en-US" altLang="en-US" sz="900" smtClean="0"/>
              <a:t>High production costs</a:t>
            </a:r>
          </a:p>
          <a:p>
            <a:pPr lvl="1" eaLnBrk="1" hangingPunct="1">
              <a:lnSpc>
                <a:spcPct val="80000"/>
              </a:lnSpc>
            </a:pPr>
            <a:r>
              <a:rPr lang="en-US" altLang="en-US" sz="900" smtClean="0"/>
              <a:t>High marketing costs</a:t>
            </a:r>
          </a:p>
          <a:p>
            <a:pPr lvl="1" eaLnBrk="1" hangingPunct="1">
              <a:lnSpc>
                <a:spcPct val="80000"/>
              </a:lnSpc>
            </a:pPr>
            <a:r>
              <a:rPr lang="en-US" altLang="en-US" sz="900" smtClean="0"/>
              <a:t>Consumer acceptance/brand recognition</a:t>
            </a:r>
          </a:p>
          <a:p>
            <a:pPr lvl="1" eaLnBrk="1" hangingPunct="1">
              <a:lnSpc>
                <a:spcPct val="80000"/>
              </a:lnSpc>
            </a:pPr>
            <a:r>
              <a:rPr lang="en-US" altLang="en-US" sz="900" smtClean="0"/>
              <a:t>Training/skills</a:t>
            </a:r>
          </a:p>
          <a:p>
            <a:pPr lvl="1" eaLnBrk="1" hangingPunct="1">
              <a:lnSpc>
                <a:spcPct val="80000"/>
              </a:lnSpc>
            </a:pPr>
            <a:r>
              <a:rPr lang="en-US" altLang="en-US" sz="900" smtClean="0"/>
              <a:t>Unique technology/patents</a:t>
            </a:r>
          </a:p>
          <a:p>
            <a:pPr lvl="1" eaLnBrk="1" hangingPunct="1">
              <a:lnSpc>
                <a:spcPct val="80000"/>
              </a:lnSpc>
            </a:pPr>
            <a:r>
              <a:rPr lang="en-US" altLang="en-US" sz="900" smtClean="0"/>
              <a:t>Unions</a:t>
            </a:r>
          </a:p>
          <a:p>
            <a:pPr lvl="1" eaLnBrk="1" hangingPunct="1">
              <a:lnSpc>
                <a:spcPct val="80000"/>
              </a:lnSpc>
            </a:pPr>
            <a:r>
              <a:rPr lang="en-US" altLang="en-US" sz="900" smtClean="0"/>
              <a:t>Shipping costs</a:t>
            </a:r>
          </a:p>
          <a:p>
            <a:pPr lvl="1" eaLnBrk="1" hangingPunct="1">
              <a:lnSpc>
                <a:spcPct val="80000"/>
              </a:lnSpc>
            </a:pPr>
            <a:r>
              <a:rPr lang="en-US" altLang="en-US" sz="900" smtClean="0"/>
              <a:t>Tariff barriers/quotas</a:t>
            </a:r>
          </a:p>
          <a:p>
            <a:pPr eaLnBrk="1" hangingPunct="1">
              <a:lnSpc>
                <a:spcPct val="80000"/>
              </a:lnSpc>
            </a:pPr>
            <a:r>
              <a:rPr lang="en-US" altLang="en-US" sz="900" smtClean="0"/>
              <a:t>How could the following affect your company?</a:t>
            </a:r>
          </a:p>
          <a:p>
            <a:pPr eaLnBrk="1" hangingPunct="1">
              <a:lnSpc>
                <a:spcPct val="80000"/>
              </a:lnSpc>
            </a:pPr>
            <a:r>
              <a:rPr lang="en-US" altLang="en-US" sz="900" smtClean="0"/>
              <a:t>Change in technology</a:t>
            </a:r>
          </a:p>
          <a:p>
            <a:pPr eaLnBrk="1" hangingPunct="1">
              <a:lnSpc>
                <a:spcPct val="80000"/>
              </a:lnSpc>
            </a:pPr>
            <a:r>
              <a:rPr lang="en-US" altLang="en-US" sz="900" smtClean="0"/>
              <a:t>Government regulations</a:t>
            </a:r>
          </a:p>
          <a:p>
            <a:pPr eaLnBrk="1" hangingPunct="1">
              <a:lnSpc>
                <a:spcPct val="80000"/>
              </a:lnSpc>
            </a:pPr>
            <a:r>
              <a:rPr lang="en-US" altLang="en-US" sz="900" smtClean="0"/>
              <a:t>Changing economy</a:t>
            </a:r>
          </a:p>
          <a:p>
            <a:pPr eaLnBrk="1" hangingPunct="1">
              <a:lnSpc>
                <a:spcPct val="80000"/>
              </a:lnSpc>
            </a:pPr>
            <a:r>
              <a:rPr lang="en-US" altLang="en-US" sz="900" smtClean="0"/>
              <a:t>Change in your industry</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z="1000" b="1" smtClean="0"/>
              <a:t>Products</a:t>
            </a:r>
            <a:endParaRPr lang="en-US" altLang="en-US" sz="1000" smtClean="0"/>
          </a:p>
          <a:p>
            <a:pPr eaLnBrk="1" hangingPunct="1"/>
            <a:r>
              <a:rPr lang="en-US" altLang="en-US" sz="1000" smtClean="0"/>
              <a:t>In the </a:t>
            </a:r>
            <a:r>
              <a:rPr lang="en-US" altLang="en-US" sz="1000" i="1" smtClean="0"/>
              <a:t>Products and Services</a:t>
            </a:r>
            <a:r>
              <a:rPr lang="en-US" altLang="en-US" sz="1000" smtClean="0"/>
              <a:t> section, you described your products and services as you</a:t>
            </a:r>
            <a:r>
              <a:rPr lang="en-US" altLang="en-US" sz="1000" i="1" smtClean="0"/>
              <a:t> </a:t>
            </a:r>
            <a:r>
              <a:rPr lang="en-US" altLang="en-US" sz="1000" smtClean="0"/>
              <a:t>see them. Now describe them from your customers’ point of view.</a:t>
            </a:r>
            <a:endParaRPr lang="en-US" altLang="en-US" sz="1000" b="1" smtClean="0"/>
          </a:p>
          <a:p>
            <a:pPr eaLnBrk="1" hangingPunct="1"/>
            <a:r>
              <a:rPr lang="en-US" altLang="en-US" sz="1000" b="1" smtClean="0"/>
              <a:t>Features and Benefits</a:t>
            </a:r>
            <a:endParaRPr lang="en-US" altLang="en-US" sz="1000" smtClean="0"/>
          </a:p>
          <a:p>
            <a:pPr eaLnBrk="1" hangingPunct="1"/>
            <a:r>
              <a:rPr lang="en-US" altLang="en-US" sz="1000" smtClean="0"/>
              <a:t>List all your major products or services.</a:t>
            </a:r>
          </a:p>
          <a:p>
            <a:pPr eaLnBrk="1" hangingPunct="1"/>
            <a:r>
              <a:rPr lang="en-US" altLang="en-US" sz="1000" smtClean="0"/>
              <a:t>For each product or service, describe the most important features. That is, what does the product do? What is special about it?</a:t>
            </a:r>
          </a:p>
          <a:p>
            <a:pPr eaLnBrk="1" hangingPunct="1"/>
            <a:r>
              <a:rPr lang="en-US" altLang="en-US" sz="1000" smtClean="0"/>
              <a:t>Now, for each product or service, describe its benefits. That is, what does the product do for the customer?</a:t>
            </a:r>
          </a:p>
          <a:p>
            <a:pPr eaLnBrk="1" hangingPunct="1"/>
            <a:r>
              <a:rPr lang="en-US" altLang="en-US" sz="1000" smtClean="0"/>
              <a:t>Note the differences between features and benefits, and think about them. For example, a house gives shelter and lasts a long time; those are its features. Its benefits include pride of ownership, financial security, providing for the family, and inclusion in a neighborhood. You build features into your product so you can sell the benefits.</a:t>
            </a:r>
          </a:p>
          <a:p>
            <a:pPr eaLnBrk="1" hangingPunct="1"/>
            <a:r>
              <a:rPr lang="en-US" altLang="en-US" sz="1000" smtClean="0"/>
              <a:t>What after-sale services are supplied? For example: delivery, warranty, service contracts, support, follow-up, or refund policy. </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r>
              <a:rPr lang="en-US"/>
              <a:t>2011</a:t>
            </a:r>
          </a:p>
        </p:txBody>
      </p:sp>
      <p:sp>
        <p:nvSpPr>
          <p:cNvPr id="5" name="Footer Placeholder 4"/>
          <p:cNvSpPr>
            <a:spLocks noGrp="1"/>
          </p:cNvSpPr>
          <p:nvPr>
            <p:ph type="ftr" sz="quarter" idx="11"/>
          </p:nvPr>
        </p:nvSpPr>
        <p:spPr/>
        <p:txBody>
          <a:bodyPr/>
          <a:lstStyle>
            <a:lvl1pPr>
              <a:defRPr/>
            </a:lvl1pPr>
          </a:lstStyle>
          <a:p>
            <a:pPr>
              <a:defRPr/>
            </a:pPr>
            <a:r>
              <a:rPr lang="en-US"/>
              <a:t>Advisors On Target </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A0398DD-2BCD-42F8-987A-B9579463D773}" type="slidenum">
              <a:rPr lang="en-US"/>
              <a:pPr>
                <a:defRPr/>
              </a:pPr>
              <a:t>‹#›</a:t>
            </a:fld>
            <a:endParaRPr lang="en-US" dirty="0"/>
          </a:p>
        </p:txBody>
      </p:sp>
      <p:pic>
        <p:nvPicPr>
          <p:cNvPr id="7" name="Picture 2" descr="C:\Users\Linnea\Pictures\Logos\AOT_logo.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867400" y="228600"/>
            <a:ext cx="2133600" cy="8922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557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2011</a:t>
            </a:r>
          </a:p>
        </p:txBody>
      </p:sp>
      <p:sp>
        <p:nvSpPr>
          <p:cNvPr id="5" name="Footer Placeholder 4"/>
          <p:cNvSpPr>
            <a:spLocks noGrp="1"/>
          </p:cNvSpPr>
          <p:nvPr>
            <p:ph type="ftr" sz="quarter" idx="11"/>
          </p:nvPr>
        </p:nvSpPr>
        <p:spPr/>
        <p:txBody>
          <a:bodyPr/>
          <a:lstStyle>
            <a:lvl1pPr>
              <a:defRPr/>
            </a:lvl1pPr>
          </a:lstStyle>
          <a:p>
            <a:pPr>
              <a:defRPr/>
            </a:pPr>
            <a:r>
              <a:rPr lang="en-US"/>
              <a:t>Advisors On Target</a:t>
            </a:r>
          </a:p>
        </p:txBody>
      </p:sp>
      <p:sp>
        <p:nvSpPr>
          <p:cNvPr id="6" name="Slide Number Placeholder 5"/>
          <p:cNvSpPr>
            <a:spLocks noGrp="1"/>
          </p:cNvSpPr>
          <p:nvPr>
            <p:ph type="sldNum" sz="quarter" idx="12"/>
          </p:nvPr>
        </p:nvSpPr>
        <p:spPr/>
        <p:txBody>
          <a:bodyPr/>
          <a:lstStyle>
            <a:lvl1pPr>
              <a:defRPr/>
            </a:lvl1pPr>
          </a:lstStyle>
          <a:p>
            <a:pPr>
              <a:defRPr/>
            </a:pPr>
            <a:fld id="{1D2DBB77-13D7-4717-8068-0E5169C00F1D}" type="slidenum">
              <a:rPr lang="en-US"/>
              <a:pPr>
                <a:defRPr/>
              </a:pPr>
              <a:t>‹#›</a:t>
            </a:fld>
            <a:endParaRPr lang="en-US"/>
          </a:p>
        </p:txBody>
      </p:sp>
    </p:spTree>
    <p:extLst>
      <p:ext uri="{BB962C8B-B14F-4D97-AF65-F5344CB8AC3E}">
        <p14:creationId xmlns:p14="http://schemas.microsoft.com/office/powerpoint/2010/main" val="2414942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pPr>
              <a:defRPr/>
            </a:pPr>
            <a:fld id="{37CEDA71-EB6A-4BEB-89BE-A0CDFC88E2E4}" type="slidenum">
              <a:rPr lang="en-US"/>
              <a:pPr>
                <a:defRPr/>
              </a:pPr>
              <a:t>‹#›</a:t>
            </a:fld>
            <a:endParaRPr lang="en-US" dirty="0"/>
          </a:p>
        </p:txBody>
      </p:sp>
      <p:sp>
        <p:nvSpPr>
          <p:cNvPr id="4" name="Footer Placeholder 3"/>
          <p:cNvSpPr>
            <a:spLocks noGrp="1"/>
          </p:cNvSpPr>
          <p:nvPr>
            <p:ph type="ftr" sz="quarter" idx="11"/>
          </p:nvPr>
        </p:nvSpPr>
        <p:spPr/>
        <p:txBody>
          <a:bodyPr/>
          <a:lstStyle>
            <a:lvl1pPr>
              <a:defRPr/>
            </a:lvl1pPr>
          </a:lstStyle>
          <a:p>
            <a:pPr>
              <a:defRPr/>
            </a:pPr>
            <a:r>
              <a:rPr lang="en-US"/>
              <a:t>Advisors On Target</a:t>
            </a:r>
            <a:endParaRPr lang="en-US" dirty="0"/>
          </a:p>
        </p:txBody>
      </p:sp>
      <p:sp>
        <p:nvSpPr>
          <p:cNvPr id="5" name="Date Placeholder 4"/>
          <p:cNvSpPr>
            <a:spLocks noGrp="1"/>
          </p:cNvSpPr>
          <p:nvPr>
            <p:ph type="dt" sz="half" idx="12"/>
          </p:nvPr>
        </p:nvSpPr>
        <p:spPr/>
        <p:txBody>
          <a:bodyPr/>
          <a:lstStyle>
            <a:lvl1pPr>
              <a:defRPr/>
            </a:lvl1pPr>
          </a:lstStyle>
          <a:p>
            <a:pPr>
              <a:defRPr/>
            </a:pPr>
            <a:r>
              <a:rPr lang="en-US"/>
              <a:t> 2011</a:t>
            </a:r>
          </a:p>
        </p:txBody>
      </p:sp>
    </p:spTree>
    <p:extLst>
      <p:ext uri="{BB962C8B-B14F-4D97-AF65-F5344CB8AC3E}">
        <p14:creationId xmlns:p14="http://schemas.microsoft.com/office/powerpoint/2010/main" val="40767430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pic>
        <p:nvPicPr>
          <p:cNvPr id="3" name="Picture 24"/>
          <p:cNvPicPr>
            <a:picLocks noChangeAspect="1" noChangeArrowheads="1"/>
          </p:cNvPicPr>
          <p:nvPr/>
        </p:nvPicPr>
        <p:blipFill>
          <a:blip r:embed="rId2">
            <a:extLst>
              <a:ext uri="{28A0092B-C50C-407E-A947-70E740481C1C}">
                <a14:useLocalDpi xmlns:a14="http://schemas.microsoft.com/office/drawing/2010/main" val="0"/>
              </a:ext>
            </a:extLst>
          </a:blip>
          <a:srcRect t="2492"/>
          <a:stretch>
            <a:fillRect/>
          </a:stretch>
        </p:blipFill>
        <p:spPr bwMode="auto">
          <a:xfrm>
            <a:off x="76200" y="-3175"/>
            <a:ext cx="2286000" cy="194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905000"/>
            <a:ext cx="91440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9"/>
          <p:cNvSpPr txBox="1">
            <a:spLocks noChangeArrowheads="1"/>
          </p:cNvSpPr>
          <p:nvPr/>
        </p:nvSpPr>
        <p:spPr bwMode="auto">
          <a:xfrm>
            <a:off x="6477000" y="990600"/>
            <a:ext cx="2362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000" smtClean="0">
                <a:solidFill>
                  <a:srgbClr val="E36826"/>
                </a:solidFill>
                <a:latin typeface="Garamond" pitchFamily="18" charset="0"/>
              </a:rPr>
              <a:t>Advisors On Target</a:t>
            </a:r>
          </a:p>
        </p:txBody>
      </p:sp>
      <p:pic>
        <p:nvPicPr>
          <p:cNvPr id="6"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400" y="228600"/>
            <a:ext cx="184626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2590800"/>
            <a:ext cx="7772400" cy="1143000"/>
          </a:xfrm>
          <a:extLst/>
        </p:spPr>
        <p:txBody>
          <a:bodyPr/>
          <a:lstStyle>
            <a:lvl1pPr algn="r">
              <a:defRPr sz="2900"/>
            </a:lvl1pPr>
          </a:lstStyle>
          <a:p>
            <a:pPr lvl="0"/>
            <a:r>
              <a:rPr lang="en-US" noProof="0" smtClean="0"/>
              <a:t>Click to edit Master title style</a:t>
            </a:r>
          </a:p>
        </p:txBody>
      </p:sp>
    </p:spTree>
    <p:extLst>
      <p:ext uri="{BB962C8B-B14F-4D97-AF65-F5344CB8AC3E}">
        <p14:creationId xmlns:p14="http://schemas.microsoft.com/office/powerpoint/2010/main" val="16568382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304800"/>
            <a:ext cx="7772400" cy="579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228600" y="6172200"/>
            <a:ext cx="2362200" cy="457200"/>
          </a:xfrm>
        </p:spPr>
        <p:txBody>
          <a:bodyPr/>
          <a:lstStyle>
            <a:lvl1pPr>
              <a:defRPr/>
            </a:lvl1pPr>
          </a:lstStyle>
          <a:p>
            <a:pPr>
              <a:defRPr/>
            </a:pPr>
            <a:fld id="{B7FD9480-CE2C-46A3-80BC-58302C6F6578}" type="slidenum">
              <a:rPr lang="en-US"/>
              <a:pPr>
                <a:defRPr/>
              </a:pPr>
              <a:t>‹#›</a:t>
            </a:fld>
            <a:endParaRPr lang="en-US"/>
          </a:p>
        </p:txBody>
      </p:sp>
    </p:spTree>
    <p:extLst>
      <p:ext uri="{BB962C8B-B14F-4D97-AF65-F5344CB8AC3E}">
        <p14:creationId xmlns:p14="http://schemas.microsoft.com/office/powerpoint/2010/main" val="35521080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981200"/>
            <a:ext cx="8229600" cy="3886200"/>
          </a:xfrm>
        </p:spPr>
        <p:txBody>
          <a:bodyPr rtlCol="0">
            <a:normAutofit/>
          </a:bodyPr>
          <a:lstStyle/>
          <a:p>
            <a:pPr lvl="0"/>
            <a:endParaRPr lang="en-US" noProof="0"/>
          </a:p>
        </p:txBody>
      </p:sp>
      <p:sp>
        <p:nvSpPr>
          <p:cNvPr id="4" name="Footer Placeholder 3"/>
          <p:cNvSpPr>
            <a:spLocks noGrp="1"/>
          </p:cNvSpPr>
          <p:nvPr>
            <p:ph type="ftr" sz="quarter" idx="10"/>
          </p:nvPr>
        </p:nvSpPr>
        <p:spPr>
          <a:xfrm>
            <a:off x="3124200" y="6248400"/>
            <a:ext cx="2895600" cy="457200"/>
          </a:xfrm>
        </p:spPr>
        <p:txBody>
          <a:bodyPr/>
          <a:lstStyle>
            <a:lvl1pPr>
              <a:defRPr/>
            </a:lvl1pPr>
          </a:lstStyle>
          <a:p>
            <a:pPr>
              <a:defRPr/>
            </a:pPr>
            <a:endParaRPr lang="en-US"/>
          </a:p>
        </p:txBody>
      </p:sp>
      <p:sp>
        <p:nvSpPr>
          <p:cNvPr id="5" name="Slide Number Placeholder 4"/>
          <p:cNvSpPr>
            <a:spLocks noGrp="1"/>
          </p:cNvSpPr>
          <p:nvPr>
            <p:ph type="sldNum" sz="quarter" idx="11"/>
          </p:nvPr>
        </p:nvSpPr>
        <p:spPr>
          <a:xfrm>
            <a:off x="6553200" y="6248400"/>
            <a:ext cx="2133600" cy="457200"/>
          </a:xfrm>
        </p:spPr>
        <p:txBody>
          <a:bodyPr/>
          <a:lstStyle>
            <a:lvl1pPr>
              <a:defRPr/>
            </a:lvl1pPr>
          </a:lstStyle>
          <a:p>
            <a:pPr>
              <a:defRPr/>
            </a:pPr>
            <a:fld id="{72A4D071-BA8E-4FD0-A3A6-5C13EE6E6363}" type="slidenum">
              <a:rPr lang="en-US"/>
              <a:pPr>
                <a:defRPr/>
              </a:pPr>
              <a:t>‹#›</a:t>
            </a:fld>
            <a:endParaRPr lang="en-US"/>
          </a:p>
        </p:txBody>
      </p:sp>
      <p:sp>
        <p:nvSpPr>
          <p:cNvPr id="6" name="Date Placeholder 5"/>
          <p:cNvSpPr>
            <a:spLocks noGrp="1"/>
          </p:cNvSpPr>
          <p:nvPr>
            <p:ph type="dt" sz="half" idx="12"/>
          </p:nvPr>
        </p:nvSpPr>
        <p:spPr>
          <a:xfrm>
            <a:off x="457200" y="6245225"/>
            <a:ext cx="2133600" cy="476250"/>
          </a:xfrm>
        </p:spPr>
        <p:txBody>
          <a:bodyPr/>
          <a:lstStyle>
            <a:lvl1pPr>
              <a:defRPr/>
            </a:lvl1pPr>
          </a:lstStyle>
          <a:p>
            <a:pPr>
              <a:defRPr/>
            </a:pPr>
            <a:endParaRPr lang="en-US"/>
          </a:p>
        </p:txBody>
      </p:sp>
    </p:spTree>
    <p:extLst>
      <p:ext uri="{BB962C8B-B14F-4D97-AF65-F5344CB8AC3E}">
        <p14:creationId xmlns:p14="http://schemas.microsoft.com/office/powerpoint/2010/main" val="2431839098"/>
      </p:ext>
    </p:extLst>
  </p:cSld>
  <p:clrMapOvr>
    <a:masterClrMapping/>
  </p:clrMapOvr>
  <p:transition spd="med">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pPr>
              <a:defRPr/>
            </a:pPr>
            <a:fld id="{95B9A025-1DBB-4E70-8515-4A5CD51EEF52}" type="datetimeFigureOut">
              <a:rPr lang="en-US"/>
              <a:pPr>
                <a:defRPr/>
              </a:pPr>
              <a:t>10/17/2013</a:t>
            </a:fld>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pPr>
              <a:defRPr/>
            </a:pPr>
            <a:fld id="{C05CF0A9-A2CB-418D-B0C9-D8E51CE30593}" type="slidenum">
              <a:rPr lang="en-US" altLang="en-US"/>
              <a:pPr>
                <a:defRPr/>
              </a:pPr>
              <a:t>‹#›</a:t>
            </a:fld>
            <a:endParaRPr lang="en-US" altLang="en-US"/>
          </a:p>
        </p:txBody>
      </p:sp>
    </p:spTree>
    <p:extLst>
      <p:ext uri="{BB962C8B-B14F-4D97-AF65-F5344CB8AC3E}">
        <p14:creationId xmlns:p14="http://schemas.microsoft.com/office/powerpoint/2010/main" val="1885371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Date Placeholder 6"/>
          <p:cNvSpPr>
            <a:spLocks noGrp="1"/>
          </p:cNvSpPr>
          <p:nvPr>
            <p:ph type="dt" sz="half" idx="10"/>
          </p:nvPr>
        </p:nvSpPr>
        <p:spPr/>
        <p:txBody>
          <a:bodyPr/>
          <a:lstStyle>
            <a:lvl1pPr>
              <a:defRPr/>
            </a:lvl1pPr>
          </a:lstStyle>
          <a:p>
            <a:pPr>
              <a:defRPr/>
            </a:pPr>
            <a:r>
              <a:rPr lang="en-US"/>
              <a:t> 2011</a:t>
            </a:r>
          </a:p>
        </p:txBody>
      </p:sp>
      <p:sp>
        <p:nvSpPr>
          <p:cNvPr id="5" name="Footer Placeholder 7"/>
          <p:cNvSpPr>
            <a:spLocks noGrp="1"/>
          </p:cNvSpPr>
          <p:nvPr>
            <p:ph type="ftr" sz="quarter" idx="11"/>
          </p:nvPr>
        </p:nvSpPr>
        <p:spPr/>
        <p:txBody>
          <a:bodyPr/>
          <a:lstStyle>
            <a:lvl1pPr>
              <a:defRPr/>
            </a:lvl1pPr>
          </a:lstStyle>
          <a:p>
            <a:pPr>
              <a:defRPr/>
            </a:pPr>
            <a:r>
              <a:rPr lang="en-US"/>
              <a:t>Advisors On Target</a:t>
            </a:r>
            <a:endParaRPr lang="en-US" dirty="0"/>
          </a:p>
        </p:txBody>
      </p:sp>
      <p:sp>
        <p:nvSpPr>
          <p:cNvPr id="6" name="Slide Number Placeholder 8"/>
          <p:cNvSpPr>
            <a:spLocks noGrp="1"/>
          </p:cNvSpPr>
          <p:nvPr>
            <p:ph type="sldNum" sz="quarter" idx="12"/>
          </p:nvPr>
        </p:nvSpPr>
        <p:spPr/>
        <p:txBody>
          <a:bodyPr/>
          <a:lstStyle>
            <a:lvl1pPr>
              <a:defRPr/>
            </a:lvl1pPr>
          </a:lstStyle>
          <a:p>
            <a:pPr>
              <a:defRPr/>
            </a:pPr>
            <a:fld id="{542A5FC7-1C1E-40AB-A8BA-EE5F7BE630A1}" type="slidenum">
              <a:rPr lang="en-US"/>
              <a:pPr>
                <a:defRPr/>
              </a:pPr>
              <a:t>‹#›</a:t>
            </a:fld>
            <a:endParaRPr lang="en-US" dirty="0"/>
          </a:p>
        </p:txBody>
      </p:sp>
    </p:spTree>
    <p:extLst>
      <p:ext uri="{BB962C8B-B14F-4D97-AF65-F5344CB8AC3E}">
        <p14:creationId xmlns:p14="http://schemas.microsoft.com/office/powerpoint/2010/main" val="308367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4C6858C-6D67-4237-9070-17CFF51E28B6}" type="datetime1">
              <a:rPr lang="en-US"/>
              <a:pPr>
                <a:defRPr/>
              </a:pPr>
              <a:t>10/17/2013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Footer Text</a:t>
            </a:r>
          </a:p>
        </p:txBody>
      </p:sp>
      <p:sp>
        <p:nvSpPr>
          <p:cNvPr id="6" name="Slide Number Placeholder 5"/>
          <p:cNvSpPr>
            <a:spLocks noGrp="1"/>
          </p:cNvSpPr>
          <p:nvPr>
            <p:ph type="sldNum" sz="quarter" idx="12"/>
          </p:nvPr>
        </p:nvSpPr>
        <p:spPr/>
        <p:txBody>
          <a:bodyPr/>
          <a:lstStyle>
            <a:lvl1pPr>
              <a:defRPr/>
            </a:lvl1pPr>
          </a:lstStyle>
          <a:p>
            <a:pPr>
              <a:defRPr/>
            </a:pPr>
            <a:fld id="{6089512D-2647-4491-AA05-82AE036CA4A0}" type="slidenum">
              <a:rPr lang="en-US"/>
              <a:pPr>
                <a:defRPr/>
              </a:pPr>
              <a:t>‹#›</a:t>
            </a:fld>
            <a:endParaRPr lang="en-US"/>
          </a:p>
        </p:txBody>
      </p:sp>
    </p:spTree>
    <p:extLst>
      <p:ext uri="{BB962C8B-B14F-4D97-AF65-F5344CB8AC3E}">
        <p14:creationId xmlns:p14="http://schemas.microsoft.com/office/powerpoint/2010/main" val="3454139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lvl1pPr>
          </a:lstStyle>
          <a:p>
            <a:pPr>
              <a:defRPr/>
            </a:pPr>
            <a:r>
              <a:rPr lang="en-US"/>
              <a:t>2011</a:t>
            </a:r>
          </a:p>
        </p:txBody>
      </p:sp>
      <p:sp>
        <p:nvSpPr>
          <p:cNvPr id="6" name="Footer Placeholder 5"/>
          <p:cNvSpPr>
            <a:spLocks noGrp="1"/>
          </p:cNvSpPr>
          <p:nvPr>
            <p:ph type="ftr" sz="quarter" idx="11"/>
          </p:nvPr>
        </p:nvSpPr>
        <p:spPr/>
        <p:txBody>
          <a:bodyPr/>
          <a:lstStyle>
            <a:lvl1pPr>
              <a:defRPr/>
            </a:lvl1pPr>
          </a:lstStyle>
          <a:p>
            <a:pPr>
              <a:defRPr/>
            </a:pPr>
            <a:r>
              <a:rPr lang="en-US"/>
              <a:t>Advisors On Target</a:t>
            </a:r>
          </a:p>
        </p:txBody>
      </p:sp>
      <p:sp>
        <p:nvSpPr>
          <p:cNvPr id="7" name="Slide Number Placeholder 6"/>
          <p:cNvSpPr>
            <a:spLocks noGrp="1"/>
          </p:cNvSpPr>
          <p:nvPr>
            <p:ph type="sldNum" sz="quarter" idx="12"/>
          </p:nvPr>
        </p:nvSpPr>
        <p:spPr/>
        <p:txBody>
          <a:bodyPr/>
          <a:lstStyle>
            <a:lvl1pPr>
              <a:defRPr/>
            </a:lvl1pPr>
          </a:lstStyle>
          <a:p>
            <a:pPr>
              <a:defRPr/>
            </a:pPr>
            <a:fld id="{1C43F429-6288-4FFD-B2FD-E0804BE8CC20}" type="slidenum">
              <a:rPr lang="en-US"/>
              <a:pPr>
                <a:defRPr/>
              </a:pPr>
              <a:t>‹#›</a:t>
            </a:fld>
            <a:endParaRPr lang="en-US"/>
          </a:p>
        </p:txBody>
      </p:sp>
    </p:spTree>
    <p:extLst>
      <p:ext uri="{BB962C8B-B14F-4D97-AF65-F5344CB8AC3E}">
        <p14:creationId xmlns:p14="http://schemas.microsoft.com/office/powerpoint/2010/main" val="873370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2F48FC94-43D7-46C7-8180-C7FF6E59AF84}" type="datetime1">
              <a:rPr lang="en-US"/>
              <a:pPr>
                <a:defRPr/>
              </a:pPr>
              <a:t>10/17/2013</a:t>
            </a:fld>
            <a:endParaRPr lang="en-US" dirty="0"/>
          </a:p>
        </p:txBody>
      </p:sp>
      <p:sp>
        <p:nvSpPr>
          <p:cNvPr id="8" name="Footer Placeholder 7"/>
          <p:cNvSpPr>
            <a:spLocks noGrp="1"/>
          </p:cNvSpPr>
          <p:nvPr>
            <p:ph type="ftr" sz="quarter" idx="11"/>
          </p:nvPr>
        </p:nvSpPr>
        <p:spPr/>
        <p:txBody>
          <a:bodyPr/>
          <a:lstStyle>
            <a:lvl1pPr>
              <a:defRPr/>
            </a:lvl1pPr>
          </a:lstStyle>
          <a:p>
            <a:pPr>
              <a:defRPr/>
            </a:pPr>
            <a:r>
              <a:rPr lang="en-US"/>
              <a:t>Advisors On Target</a:t>
            </a:r>
          </a:p>
        </p:txBody>
      </p:sp>
      <p:sp>
        <p:nvSpPr>
          <p:cNvPr id="9" name="Slide Number Placeholder 8"/>
          <p:cNvSpPr>
            <a:spLocks noGrp="1"/>
          </p:cNvSpPr>
          <p:nvPr>
            <p:ph type="sldNum" sz="quarter" idx="12"/>
          </p:nvPr>
        </p:nvSpPr>
        <p:spPr/>
        <p:txBody>
          <a:bodyPr/>
          <a:lstStyle>
            <a:lvl1pPr>
              <a:defRPr/>
            </a:lvl1pPr>
          </a:lstStyle>
          <a:p>
            <a:pPr>
              <a:defRPr/>
            </a:pPr>
            <a:fld id="{233E170B-E0A4-4CAE-86CD-A93C4914F361}" type="slidenum">
              <a:rPr lang="en-US"/>
              <a:pPr>
                <a:defRPr/>
              </a:pPr>
              <a:t>‹#›</a:t>
            </a:fld>
            <a:endParaRPr lang="en-US"/>
          </a:p>
        </p:txBody>
      </p:sp>
    </p:spTree>
    <p:extLst>
      <p:ext uri="{BB962C8B-B14F-4D97-AF65-F5344CB8AC3E}">
        <p14:creationId xmlns:p14="http://schemas.microsoft.com/office/powerpoint/2010/main" val="4239747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a:t>2011</a:t>
            </a:r>
          </a:p>
        </p:txBody>
      </p:sp>
      <p:sp>
        <p:nvSpPr>
          <p:cNvPr id="3" name="Footer Placeholder 2"/>
          <p:cNvSpPr>
            <a:spLocks noGrp="1"/>
          </p:cNvSpPr>
          <p:nvPr>
            <p:ph type="ftr" sz="quarter" idx="11"/>
          </p:nvPr>
        </p:nvSpPr>
        <p:spPr/>
        <p:txBody>
          <a:bodyPr/>
          <a:lstStyle>
            <a:lvl1pPr>
              <a:defRPr/>
            </a:lvl1pPr>
          </a:lstStyle>
          <a:p>
            <a:pPr>
              <a:defRPr/>
            </a:pPr>
            <a:r>
              <a:rPr lang="en-US"/>
              <a:t>Advisors On Target </a:t>
            </a:r>
          </a:p>
        </p:txBody>
      </p:sp>
      <p:sp>
        <p:nvSpPr>
          <p:cNvPr id="4" name="Slide Number Placeholder 3"/>
          <p:cNvSpPr>
            <a:spLocks noGrp="1"/>
          </p:cNvSpPr>
          <p:nvPr>
            <p:ph type="sldNum" sz="quarter" idx="12"/>
          </p:nvPr>
        </p:nvSpPr>
        <p:spPr/>
        <p:txBody>
          <a:bodyPr/>
          <a:lstStyle>
            <a:lvl1pPr>
              <a:defRPr/>
            </a:lvl1pPr>
          </a:lstStyle>
          <a:p>
            <a:pPr>
              <a:defRPr/>
            </a:pPr>
            <a:fld id="{C1F2662F-3EB3-41C5-9424-5B9B2436E42B}" type="slidenum">
              <a:rPr lang="en-US"/>
              <a:pPr>
                <a:defRPr/>
              </a:pPr>
              <a:t>‹#›</a:t>
            </a:fld>
            <a:endParaRPr lang="en-US"/>
          </a:p>
        </p:txBody>
      </p:sp>
    </p:spTree>
    <p:extLst>
      <p:ext uri="{BB962C8B-B14F-4D97-AF65-F5344CB8AC3E}">
        <p14:creationId xmlns:p14="http://schemas.microsoft.com/office/powerpoint/2010/main" val="1520031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4"/>
          </p:nvPr>
        </p:nvSpPr>
        <p:spPr/>
        <p:txBody>
          <a:bodyPr/>
          <a:lstStyle>
            <a:lvl1pPr>
              <a:defRPr/>
            </a:lvl1pPr>
          </a:lstStyle>
          <a:p>
            <a:pPr>
              <a:defRPr/>
            </a:pPr>
            <a:r>
              <a:rPr lang="en-US"/>
              <a:t>2011</a:t>
            </a:r>
          </a:p>
        </p:txBody>
      </p:sp>
      <p:sp>
        <p:nvSpPr>
          <p:cNvPr id="6" name="Footer Placeholder 5"/>
          <p:cNvSpPr>
            <a:spLocks noGrp="1"/>
          </p:cNvSpPr>
          <p:nvPr>
            <p:ph type="ftr" sz="quarter" idx="15"/>
          </p:nvPr>
        </p:nvSpPr>
        <p:spPr/>
        <p:txBody>
          <a:bodyPr/>
          <a:lstStyle>
            <a:lvl1pPr>
              <a:defRPr/>
            </a:lvl1pPr>
          </a:lstStyle>
          <a:p>
            <a:pPr>
              <a:defRPr/>
            </a:pPr>
            <a:r>
              <a:rPr lang="en-US"/>
              <a:t>Advisors On Target</a:t>
            </a:r>
          </a:p>
        </p:txBody>
      </p:sp>
      <p:sp>
        <p:nvSpPr>
          <p:cNvPr id="7" name="Slide Number Placeholder 6"/>
          <p:cNvSpPr>
            <a:spLocks noGrp="1"/>
          </p:cNvSpPr>
          <p:nvPr>
            <p:ph type="sldNum" sz="quarter" idx="16"/>
          </p:nvPr>
        </p:nvSpPr>
        <p:spPr/>
        <p:txBody>
          <a:bodyPr/>
          <a:lstStyle>
            <a:lvl1pPr>
              <a:defRPr/>
            </a:lvl1pPr>
          </a:lstStyle>
          <a:p>
            <a:pPr>
              <a:defRPr/>
            </a:pPr>
            <a:fld id="{98969206-6688-4281-A9B6-9097FE0B7E56}" type="slidenum">
              <a:rPr lang="en-US"/>
              <a:pPr>
                <a:defRPr/>
              </a:pPr>
              <a:t>‹#›</a:t>
            </a:fld>
            <a:endParaRPr lang="en-US"/>
          </a:p>
        </p:txBody>
      </p:sp>
    </p:spTree>
    <p:extLst>
      <p:ext uri="{BB962C8B-B14F-4D97-AF65-F5344CB8AC3E}">
        <p14:creationId xmlns:p14="http://schemas.microsoft.com/office/powerpoint/2010/main" val="1910190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7"/>
          <p:cNvSpPr>
            <a:spLocks noGrp="1"/>
          </p:cNvSpPr>
          <p:nvPr>
            <p:ph type="dt" sz="half" idx="10"/>
          </p:nvPr>
        </p:nvSpPr>
        <p:spPr/>
        <p:txBody>
          <a:bodyPr/>
          <a:lstStyle>
            <a:lvl1pPr>
              <a:defRPr/>
            </a:lvl1pPr>
          </a:lstStyle>
          <a:p>
            <a:pPr>
              <a:defRPr/>
            </a:pPr>
            <a:r>
              <a:rPr lang="en-US"/>
              <a:t>2011</a:t>
            </a:r>
          </a:p>
        </p:txBody>
      </p:sp>
      <p:sp>
        <p:nvSpPr>
          <p:cNvPr id="6" name="Slide Number Placeholder 8"/>
          <p:cNvSpPr>
            <a:spLocks noGrp="1"/>
          </p:cNvSpPr>
          <p:nvPr>
            <p:ph type="sldNum" sz="quarter" idx="11"/>
          </p:nvPr>
        </p:nvSpPr>
        <p:spPr/>
        <p:txBody>
          <a:bodyPr/>
          <a:lstStyle>
            <a:lvl1pPr>
              <a:defRPr/>
            </a:lvl1pPr>
          </a:lstStyle>
          <a:p>
            <a:pPr>
              <a:defRPr/>
            </a:pPr>
            <a:fld id="{62AD37FE-9459-4323-829D-F6D59642D98D}" type="slidenum">
              <a:rPr lang="en-US"/>
              <a:pPr>
                <a:defRPr/>
              </a:pPr>
              <a:t>‹#›</a:t>
            </a:fld>
            <a:endParaRPr lang="en-US"/>
          </a:p>
        </p:txBody>
      </p:sp>
      <p:sp>
        <p:nvSpPr>
          <p:cNvPr id="7" name="Footer Placeholder 9"/>
          <p:cNvSpPr>
            <a:spLocks noGrp="1"/>
          </p:cNvSpPr>
          <p:nvPr>
            <p:ph type="ftr" sz="quarter" idx="12"/>
          </p:nvPr>
        </p:nvSpPr>
        <p:spPr/>
        <p:txBody>
          <a:bodyPr/>
          <a:lstStyle>
            <a:lvl1pPr>
              <a:defRPr/>
            </a:lvl1pPr>
          </a:lstStyle>
          <a:p>
            <a:pPr>
              <a:defRPr/>
            </a:pPr>
            <a:r>
              <a:rPr lang="en-US"/>
              <a:t>Advisors On Target </a:t>
            </a:r>
          </a:p>
        </p:txBody>
      </p:sp>
    </p:spTree>
    <p:extLst>
      <p:ext uri="{BB962C8B-B14F-4D97-AF65-F5344CB8AC3E}">
        <p14:creationId xmlns:p14="http://schemas.microsoft.com/office/powerpoint/2010/main" val="1745310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2011</a:t>
            </a:r>
          </a:p>
        </p:txBody>
      </p:sp>
      <p:sp>
        <p:nvSpPr>
          <p:cNvPr id="5" name="Footer Placeholder 4"/>
          <p:cNvSpPr>
            <a:spLocks noGrp="1"/>
          </p:cNvSpPr>
          <p:nvPr>
            <p:ph type="ftr" sz="quarter" idx="11"/>
          </p:nvPr>
        </p:nvSpPr>
        <p:spPr/>
        <p:txBody>
          <a:bodyPr/>
          <a:lstStyle>
            <a:lvl1pPr>
              <a:defRPr/>
            </a:lvl1pPr>
          </a:lstStyle>
          <a:p>
            <a:pPr>
              <a:defRPr/>
            </a:pPr>
            <a:r>
              <a:rPr lang="en-US"/>
              <a:t>Advisors On Target</a:t>
            </a:r>
          </a:p>
        </p:txBody>
      </p:sp>
      <p:sp>
        <p:nvSpPr>
          <p:cNvPr id="6" name="Slide Number Placeholder 5"/>
          <p:cNvSpPr>
            <a:spLocks noGrp="1"/>
          </p:cNvSpPr>
          <p:nvPr>
            <p:ph type="sldNum" sz="quarter" idx="12"/>
          </p:nvPr>
        </p:nvSpPr>
        <p:spPr/>
        <p:txBody>
          <a:bodyPr/>
          <a:lstStyle>
            <a:lvl1pPr>
              <a:defRPr/>
            </a:lvl1pPr>
          </a:lstStyle>
          <a:p>
            <a:pPr>
              <a:defRPr/>
            </a:pPr>
            <a:fld id="{B0B478FD-B424-4B2C-9C94-14715974EBE1}" type="slidenum">
              <a:rPr lang="en-US"/>
              <a:pPr>
                <a:defRPr/>
              </a:pPr>
              <a:t>‹#›</a:t>
            </a:fld>
            <a:endParaRPr lang="en-US"/>
          </a:p>
        </p:txBody>
      </p:sp>
    </p:spTree>
    <p:extLst>
      <p:ext uri="{BB962C8B-B14F-4D97-AF65-F5344CB8AC3E}">
        <p14:creationId xmlns:p14="http://schemas.microsoft.com/office/powerpoint/2010/main" val="2053907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fontAlgn="auto">
              <a:spcBef>
                <a:spcPts val="0"/>
              </a:spcBef>
              <a:spcAft>
                <a:spcPts val="0"/>
              </a:spcAft>
              <a:defRPr sz="1800">
                <a:solidFill>
                  <a:srgbClr val="FFFFFF"/>
                </a:solidFill>
                <a:latin typeface="+mn-lt"/>
              </a:defRPr>
            </a:lvl1pPr>
          </a:lstStyle>
          <a:p>
            <a:pPr>
              <a:defRPr/>
            </a:pPr>
            <a:fld id="{B2FB34CA-1122-4071-AC14-52D996C47D90}" type="slidenum">
              <a:rPr lang="en-US"/>
              <a:pPr>
                <a:defRPr/>
              </a:pPr>
              <a:t>‹#›</a:t>
            </a:fld>
            <a:endParaRPr lang="en-US" dirty="0"/>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solidFill>
                <a:latin typeface="+mn-lt"/>
              </a:defRPr>
            </a:lvl1pPr>
          </a:lstStyle>
          <a:p>
            <a:pPr>
              <a:defRPr/>
            </a:pPr>
            <a:r>
              <a:rPr lang="en-US"/>
              <a:t>Advisors On Target</a:t>
            </a:r>
            <a:endParaRPr lang="en-US" dirty="0"/>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bg2"/>
                </a:solidFill>
                <a:latin typeface="+mn-lt"/>
              </a:defRPr>
            </a:lvl1pPr>
          </a:lstStyle>
          <a:p>
            <a:pPr>
              <a:defRPr/>
            </a:pPr>
            <a:r>
              <a:rPr lang="en-US"/>
              <a:t>Fall 2011</a:t>
            </a:r>
            <a:endParaRPr lang="en-US" dirty="0"/>
          </a:p>
        </p:txBody>
      </p:sp>
    </p:spTree>
  </p:cSld>
  <p:clrMap bg1="lt1" tx1="dk1" bg2="lt2" tx2="dk2" accent1="accent1" accent2="accent2" accent3="accent3" accent4="accent4" accent5="accent5" accent6="accent6" hlink="hlink" folHlink="folHlink"/>
  <p:sldLayoutIdLst>
    <p:sldLayoutId id="2147483984" r:id="rId1"/>
    <p:sldLayoutId id="2147483985" r:id="rId2"/>
    <p:sldLayoutId id="2147483986" r:id="rId3"/>
    <p:sldLayoutId id="2147483987" r:id="rId4"/>
    <p:sldLayoutId id="2147483988" r:id="rId5"/>
    <p:sldLayoutId id="2147483989" r:id="rId6"/>
    <p:sldLayoutId id="2147483990" r:id="rId7"/>
    <p:sldLayoutId id="2147483991" r:id="rId8"/>
    <p:sldLayoutId id="2147483992" r:id="rId9"/>
    <p:sldLayoutId id="2147483993" r:id="rId10"/>
    <p:sldLayoutId id="2147483994" r:id="rId11"/>
    <p:sldLayoutId id="2147483995" r:id="rId12"/>
    <p:sldLayoutId id="2147483996" r:id="rId13"/>
    <p:sldLayoutId id="2147483997" r:id="rId14"/>
    <p:sldLayoutId id="2147483998" r:id="rId15"/>
  </p:sldLayoutIdLst>
  <p:hf hdr="0"/>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eaLnBrk="0" fontAlgn="base" hangingPunct="0">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D2CB6C"/>
        </a:buClr>
        <a:buFont typeface="Arial"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5A39D"/>
        </a:buClr>
        <a:buFont typeface="Arial"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C89F5D"/>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762000"/>
            <a:ext cx="7543800" cy="3048000"/>
          </a:xfrm>
        </p:spPr>
        <p:txBody>
          <a:bodyPr>
            <a:normAutofit/>
          </a:bodyPr>
          <a:lstStyle/>
          <a:p>
            <a:pPr eaLnBrk="1" fontAlgn="auto" hangingPunct="1">
              <a:spcAft>
                <a:spcPts val="0"/>
              </a:spcAft>
              <a:defRPr/>
            </a:pPr>
            <a:r>
              <a:rPr lang="en-US" sz="4400" dirty="0" smtClean="0"/>
              <a:t>On Target </a:t>
            </a:r>
            <a:br>
              <a:rPr lang="en-US" sz="4400" dirty="0" smtClean="0"/>
            </a:br>
            <a:r>
              <a:rPr lang="en-US" sz="4400" dirty="0" smtClean="0"/>
              <a:t>Contractor’s Blueprint</a:t>
            </a:r>
            <a:r>
              <a:rPr lang="en-US" sz="4800" dirty="0" smtClean="0"/>
              <a:t/>
            </a:r>
            <a:br>
              <a:rPr lang="en-US" sz="4800" dirty="0" smtClean="0"/>
            </a:br>
            <a:r>
              <a:rPr lang="en-US" sz="3600" dirty="0" smtClean="0"/>
              <a:t>Chart Your Course to Business Success</a:t>
            </a:r>
          </a:p>
        </p:txBody>
      </p:sp>
      <p:sp>
        <p:nvSpPr>
          <p:cNvPr id="3" name="Subtitle 2"/>
          <p:cNvSpPr>
            <a:spLocks noGrp="1"/>
          </p:cNvSpPr>
          <p:nvPr>
            <p:ph type="subTitle" idx="1"/>
          </p:nvPr>
        </p:nvSpPr>
        <p:spPr/>
        <p:txBody>
          <a:bodyPr rtlCol="0"/>
          <a:lstStyle/>
          <a:p>
            <a:pPr eaLnBrk="1" fontAlgn="auto" hangingPunct="1">
              <a:spcAft>
                <a:spcPts val="0"/>
              </a:spcAft>
              <a:buFont typeface="Arial" pitchFamily="34" charset="0"/>
              <a:buNone/>
              <a:defRPr/>
            </a:pPr>
            <a:r>
              <a:rPr lang="en-US" dirty="0" smtClean="0"/>
              <a:t>On Target Business Intensive:  Session </a:t>
            </a:r>
            <a:r>
              <a:rPr lang="en-US" dirty="0" smtClean="0"/>
              <a:t>4</a:t>
            </a:r>
            <a:endParaRPr lang="en-US" dirty="0"/>
          </a:p>
        </p:txBody>
      </p:sp>
      <p:sp>
        <p:nvSpPr>
          <p:cNvPr id="17411" name="Date Placeholder 3"/>
          <p:cNvSpPr>
            <a:spLocks noGrp="1"/>
          </p:cNvSpPr>
          <p:nvPr>
            <p:ph type="dt" sz="half" idx="10"/>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October </a:t>
            </a:r>
            <a:r>
              <a:rPr lang="en-US" dirty="0" smtClean="0"/>
              <a:t>17, </a:t>
            </a:r>
            <a:r>
              <a:rPr lang="en-US" dirty="0" smtClean="0"/>
              <a:t>2013</a:t>
            </a:r>
            <a:endParaRPr lang="en-US" dirty="0"/>
          </a:p>
        </p:txBody>
      </p:sp>
      <p:sp>
        <p:nvSpPr>
          <p:cNvPr id="17412" name="Footer Placeholder 5"/>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a:t>Advisors On Target</a:t>
            </a:r>
          </a:p>
        </p:txBody>
      </p:sp>
      <p:sp>
        <p:nvSpPr>
          <p:cNvPr id="17413" name="Slide Number Placeholder 4"/>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2DB22461-6CA7-43A0-882D-1D9E6178A8BF}" type="slidenum">
              <a:rPr lang="en-US"/>
              <a:pPr fontAlgn="base">
                <a:spcBef>
                  <a:spcPct val="0"/>
                </a:spcBef>
                <a:spcAft>
                  <a:spcPct val="0"/>
                </a:spcAft>
                <a:defRPr/>
              </a:pPr>
              <a:t>1</a:t>
            </a:fld>
            <a:endParaRPr lang="en-US" dirty="0"/>
          </a:p>
        </p:txBody>
      </p:sp>
    </p:spTree>
    <p:extLst>
      <p:ext uri="{BB962C8B-B14F-4D97-AF65-F5344CB8AC3E}">
        <p14:creationId xmlns:p14="http://schemas.microsoft.com/office/powerpoint/2010/main" val="32822347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40" name="Rectangle 4"/>
          <p:cNvSpPr>
            <a:spLocks noGrp="1" noChangeArrowheads="1"/>
          </p:cNvSpPr>
          <p:nvPr>
            <p:ph type="title"/>
          </p:nvPr>
        </p:nvSpPr>
        <p:spPr/>
        <p:txBody>
          <a:bodyPr/>
          <a:lstStyle/>
          <a:p>
            <a:pPr eaLnBrk="1" fontAlgn="auto" hangingPunct="1">
              <a:spcAft>
                <a:spcPts val="0"/>
              </a:spcAft>
              <a:defRPr/>
            </a:pPr>
            <a:r>
              <a:rPr lang="en-US"/>
              <a:t>Monthly Budget Example</a:t>
            </a:r>
          </a:p>
        </p:txBody>
      </p:sp>
      <p:graphicFrame>
        <p:nvGraphicFramePr>
          <p:cNvPr id="423991" name="Group 55"/>
          <p:cNvGraphicFramePr>
            <a:graphicFrameLocks noGrp="1"/>
          </p:cNvGraphicFramePr>
          <p:nvPr>
            <p:ph idx="1"/>
          </p:nvPr>
        </p:nvGraphicFramePr>
        <p:xfrm>
          <a:off x="457200" y="1981200"/>
          <a:ext cx="7772400" cy="4003752"/>
        </p:xfrm>
        <a:graphic>
          <a:graphicData uri="http://schemas.openxmlformats.org/drawingml/2006/table">
            <a:tbl>
              <a:tblPr/>
              <a:tblGrid>
                <a:gridCol w="4006145"/>
                <a:gridCol w="1926608"/>
                <a:gridCol w="1839647"/>
              </a:tblGrid>
              <a:tr h="110828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charset="0"/>
                          <a:cs typeface="Arial" charset="0"/>
                        </a:rPr>
                        <a:t>Revenue</a:t>
                      </a:r>
                      <a:endParaRPr kumimoji="0" lang="en-US" sz="3200" b="0" i="0" u="none" strike="noStrike" cap="none" normalizeH="0" baseline="0" dirty="0" smtClean="0">
                        <a:ln>
                          <a:noFill/>
                        </a:ln>
                        <a:solidFill>
                          <a:schemeClr val="tx1"/>
                        </a:solidFill>
                        <a:effectLst/>
                        <a:latin typeface="Times New Roman" pitchFamily="18" charset="0"/>
                      </a:endParaRPr>
                    </a:p>
                  </a:txBody>
                  <a:tcPr marT="45707" marB="45707" anchor="b" horzOverflow="overflow">
                    <a:lnL cap="flat">
                      <a:noFill/>
                    </a:lnL>
                    <a:lnR>
                      <a:noFill/>
                    </a:lnR>
                    <a:lnT cap="fla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$48,000</a:t>
                      </a:r>
                      <a:endParaRPr kumimoji="0" lang="en-US" sz="3200" b="0" i="0" u="none" strike="noStrike" cap="none" normalizeH="0" baseline="0" smtClean="0">
                        <a:ln>
                          <a:noFill/>
                        </a:ln>
                        <a:solidFill>
                          <a:schemeClr val="tx1"/>
                        </a:solidFill>
                        <a:effectLst/>
                        <a:latin typeface="Times New Roman" pitchFamily="18" charset="0"/>
                      </a:endParaRPr>
                    </a:p>
                  </a:txBody>
                  <a:tcPr marT="45707" marB="45707" anchor="b"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3200" b="0" i="0" u="none" strike="noStrike" cap="none" normalizeH="0" baseline="0" smtClean="0">
                        <a:ln>
                          <a:noFill/>
                        </a:ln>
                        <a:solidFill>
                          <a:schemeClr val="tx1"/>
                        </a:solidFill>
                        <a:effectLst/>
                        <a:latin typeface="Arial" charset="0"/>
                      </a:endParaRPr>
                    </a:p>
                  </a:txBody>
                  <a:tcPr marT="45707" marB="45707" anchor="b" horzOverflow="overflow">
                    <a:lnL>
                      <a:noFill/>
                    </a:lnL>
                    <a:lnR cap="flat">
                      <a:noFill/>
                    </a:lnR>
                    <a:lnT cap="flat">
                      <a:noFill/>
                    </a:lnT>
                    <a:lnB>
                      <a:noFill/>
                    </a:lnB>
                    <a:lnTlToBr>
                      <a:noFill/>
                    </a:lnTlToBr>
                    <a:lnBlToTr>
                      <a:noFill/>
                    </a:lnBlToTr>
                    <a:noFill/>
                  </a:tcPr>
                </a:tc>
              </a:tr>
              <a:tr h="57907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Direct Costs</a:t>
                      </a:r>
                      <a:endParaRPr kumimoji="0" lang="en-US" sz="3200" b="0" i="0" u="none" strike="noStrike" cap="none" normalizeH="0" baseline="0" smtClean="0">
                        <a:ln>
                          <a:noFill/>
                        </a:ln>
                        <a:solidFill>
                          <a:schemeClr val="tx1"/>
                        </a:solidFill>
                        <a:effectLst/>
                        <a:latin typeface="Times New Roman" pitchFamily="18" charset="0"/>
                      </a:endParaRPr>
                    </a:p>
                  </a:txBody>
                  <a:tcPr marT="45707" marB="45707"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0000"/>
                          </a:solidFill>
                          <a:effectLst/>
                          <a:latin typeface="Arial" charset="0"/>
                          <a:cs typeface="Arial" charset="0"/>
                        </a:rPr>
                        <a:t>($26,400)</a:t>
                      </a:r>
                      <a:endParaRPr kumimoji="0" lang="en-US" sz="3200" b="0" i="0" u="none" strike="noStrike" cap="none" normalizeH="0" baseline="0" smtClean="0">
                        <a:ln>
                          <a:noFill/>
                        </a:ln>
                        <a:solidFill>
                          <a:srgbClr val="FF0000"/>
                        </a:solidFill>
                        <a:effectLst/>
                        <a:latin typeface="Times New Roman" pitchFamily="18" charset="0"/>
                      </a:endParaRPr>
                    </a:p>
                  </a:txBody>
                  <a:tcPr marT="45707" marB="45707"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55%</a:t>
                      </a:r>
                      <a:endParaRPr kumimoji="0" lang="en-US" sz="3200" b="0" i="0" u="none" strike="noStrike" cap="none" normalizeH="0" baseline="0" smtClean="0">
                        <a:ln>
                          <a:noFill/>
                        </a:ln>
                        <a:solidFill>
                          <a:schemeClr val="tx1"/>
                        </a:solidFill>
                        <a:effectLst/>
                        <a:latin typeface="Times New Roman" pitchFamily="18" charset="0"/>
                      </a:endParaRPr>
                    </a:p>
                  </a:txBody>
                  <a:tcPr marT="45707" marB="45707" anchor="b" horzOverflow="overflow">
                    <a:lnL>
                      <a:noFill/>
                    </a:lnL>
                    <a:lnR cap="flat">
                      <a:noFill/>
                    </a:lnR>
                    <a:lnT>
                      <a:noFill/>
                    </a:lnT>
                    <a:lnB>
                      <a:noFill/>
                    </a:lnB>
                    <a:lnTlToBr>
                      <a:noFill/>
                    </a:lnTlToBr>
                    <a:lnBlToTr>
                      <a:noFill/>
                    </a:lnBlToTr>
                    <a:noFill/>
                  </a:tcPr>
                </a:tc>
              </a:tr>
              <a:tr h="57907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Gross Profit</a:t>
                      </a:r>
                      <a:endParaRPr kumimoji="0" lang="en-US" sz="3200" b="0" i="0" u="none" strike="noStrike" cap="none" normalizeH="0" baseline="0" smtClean="0">
                        <a:ln>
                          <a:noFill/>
                        </a:ln>
                        <a:solidFill>
                          <a:schemeClr val="tx1"/>
                        </a:solidFill>
                        <a:effectLst/>
                        <a:latin typeface="Times New Roman" pitchFamily="18" charset="0"/>
                      </a:endParaRPr>
                    </a:p>
                  </a:txBody>
                  <a:tcPr marT="45707" marB="45707"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$21,600</a:t>
                      </a:r>
                      <a:endParaRPr kumimoji="0" lang="en-US" sz="3200" b="0" i="0" u="none" strike="noStrike" cap="none" normalizeH="0" baseline="0" smtClean="0">
                        <a:ln>
                          <a:noFill/>
                        </a:ln>
                        <a:solidFill>
                          <a:schemeClr val="tx1"/>
                        </a:solidFill>
                        <a:effectLst/>
                        <a:latin typeface="Times New Roman" pitchFamily="18" charset="0"/>
                      </a:endParaRPr>
                    </a:p>
                  </a:txBody>
                  <a:tcPr marT="45707" marB="45707" anchor="b" horzOverflow="overflow">
                    <a:lnL>
                      <a:noFill/>
                    </a:lnL>
                    <a:lnR>
                      <a:noFill/>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45%</a:t>
                      </a:r>
                      <a:endParaRPr kumimoji="0" lang="en-US" sz="3200" b="0" i="0" u="none" strike="noStrike" cap="none" normalizeH="0" baseline="0" smtClean="0">
                        <a:ln>
                          <a:noFill/>
                        </a:ln>
                        <a:solidFill>
                          <a:schemeClr val="tx1"/>
                        </a:solidFill>
                        <a:effectLst/>
                        <a:latin typeface="Times New Roman" pitchFamily="18" charset="0"/>
                      </a:endParaRPr>
                    </a:p>
                  </a:txBody>
                  <a:tcPr marT="45707" marB="45707" anchor="b" horzOverflow="overflow">
                    <a:lnL>
                      <a:noFill/>
                    </a:lnL>
                    <a:lnR cap="flat">
                      <a:noFill/>
                    </a:lnR>
                    <a:lnT>
                      <a:noFill/>
                    </a:lnT>
                    <a:lnB>
                      <a:noFill/>
                    </a:lnB>
                    <a:lnTlToBr>
                      <a:noFill/>
                    </a:lnTlToBr>
                    <a:lnBlToTr>
                      <a:noFill/>
                    </a:lnBlToTr>
                    <a:noFill/>
                  </a:tcPr>
                </a:tc>
              </a:tr>
              <a:tr h="57907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Variable Expenses</a:t>
                      </a:r>
                      <a:endParaRPr kumimoji="0" lang="en-US" sz="3200" b="0" i="0" u="none" strike="noStrike" cap="none" normalizeH="0" baseline="0" smtClean="0">
                        <a:ln>
                          <a:noFill/>
                        </a:ln>
                        <a:solidFill>
                          <a:schemeClr val="tx1"/>
                        </a:solidFill>
                        <a:effectLst/>
                        <a:latin typeface="Times New Roman" pitchFamily="18" charset="0"/>
                      </a:endParaRPr>
                    </a:p>
                  </a:txBody>
                  <a:tcPr marT="45707" marB="45707"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0000"/>
                          </a:solidFill>
                          <a:effectLst/>
                          <a:latin typeface="Arial" charset="0"/>
                          <a:cs typeface="Arial" charset="0"/>
                        </a:rPr>
                        <a:t>($2,400)</a:t>
                      </a:r>
                      <a:endParaRPr kumimoji="0" lang="en-US" sz="3200" b="0" i="0" u="none" strike="noStrike" cap="none" normalizeH="0" baseline="0" smtClean="0">
                        <a:ln>
                          <a:noFill/>
                        </a:ln>
                        <a:solidFill>
                          <a:srgbClr val="FF0000"/>
                        </a:solidFill>
                        <a:effectLst/>
                        <a:latin typeface="Times New Roman" pitchFamily="18" charset="0"/>
                      </a:endParaRPr>
                    </a:p>
                  </a:txBody>
                  <a:tcPr marT="45707" marB="45707" anchor="b" horzOverflow="overflow">
                    <a:lnL>
                      <a:noFill/>
                    </a:lnL>
                    <a:lnR>
                      <a:noFill/>
                    </a:lnR>
                    <a:lnT w="254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5%</a:t>
                      </a:r>
                      <a:endParaRPr kumimoji="0" lang="en-US" sz="3200" b="0" i="0" u="none" strike="noStrike" cap="none" normalizeH="0" baseline="0" smtClean="0">
                        <a:ln>
                          <a:noFill/>
                        </a:ln>
                        <a:solidFill>
                          <a:schemeClr val="tx1"/>
                        </a:solidFill>
                        <a:effectLst/>
                        <a:latin typeface="Times New Roman" pitchFamily="18" charset="0"/>
                      </a:endParaRPr>
                    </a:p>
                  </a:txBody>
                  <a:tcPr marT="45707" marB="45707" anchor="b" horzOverflow="overflow">
                    <a:lnL>
                      <a:noFill/>
                    </a:lnL>
                    <a:lnR cap="flat">
                      <a:noFill/>
                    </a:lnR>
                    <a:lnT>
                      <a:noFill/>
                    </a:lnT>
                    <a:lnB>
                      <a:noFill/>
                    </a:lnB>
                    <a:lnTlToBr>
                      <a:noFill/>
                    </a:lnTlToBr>
                    <a:lnBlToTr>
                      <a:noFill/>
                    </a:lnBlToTr>
                    <a:noFill/>
                  </a:tcPr>
                </a:tc>
              </a:tr>
              <a:tr h="57907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Overhead Expenses</a:t>
                      </a:r>
                      <a:endParaRPr kumimoji="0" lang="en-US" sz="3200" b="0" i="0" u="none" strike="noStrike" cap="none" normalizeH="0" baseline="0" smtClean="0">
                        <a:ln>
                          <a:noFill/>
                        </a:ln>
                        <a:solidFill>
                          <a:schemeClr val="tx1"/>
                        </a:solidFill>
                        <a:effectLst/>
                        <a:latin typeface="Times New Roman" pitchFamily="18" charset="0"/>
                      </a:endParaRPr>
                    </a:p>
                  </a:txBody>
                  <a:tcPr marT="45707" marB="45707"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0000"/>
                          </a:solidFill>
                          <a:effectLst/>
                          <a:latin typeface="Arial" charset="0"/>
                          <a:cs typeface="Arial" charset="0"/>
                        </a:rPr>
                        <a:t>($14,400)</a:t>
                      </a:r>
                      <a:endParaRPr kumimoji="0" lang="en-US" sz="3200" b="0" i="0" u="none" strike="noStrike" cap="none" normalizeH="0" baseline="0" smtClean="0">
                        <a:ln>
                          <a:noFill/>
                        </a:ln>
                        <a:solidFill>
                          <a:srgbClr val="FF0000"/>
                        </a:solidFill>
                        <a:effectLst/>
                        <a:latin typeface="Times New Roman" pitchFamily="18" charset="0"/>
                      </a:endParaRPr>
                    </a:p>
                  </a:txBody>
                  <a:tcPr marT="45707" marB="45707"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30%</a:t>
                      </a:r>
                      <a:endParaRPr kumimoji="0" lang="en-US" sz="3200" b="0" i="0" u="none" strike="noStrike" cap="none" normalizeH="0" baseline="0" smtClean="0">
                        <a:ln>
                          <a:noFill/>
                        </a:ln>
                        <a:solidFill>
                          <a:schemeClr val="tx1"/>
                        </a:solidFill>
                        <a:effectLst/>
                        <a:latin typeface="Times New Roman" pitchFamily="18" charset="0"/>
                      </a:endParaRPr>
                    </a:p>
                  </a:txBody>
                  <a:tcPr marT="45707" marB="45707" anchor="b" horzOverflow="overflow">
                    <a:lnL>
                      <a:noFill/>
                    </a:lnL>
                    <a:lnR cap="flat">
                      <a:noFill/>
                    </a:lnR>
                    <a:lnT>
                      <a:noFill/>
                    </a:lnT>
                    <a:lnB>
                      <a:noFill/>
                    </a:lnB>
                    <a:lnTlToBr>
                      <a:noFill/>
                    </a:lnTlToBr>
                    <a:lnBlToTr>
                      <a:noFill/>
                    </a:lnBlToTr>
                    <a:noFill/>
                  </a:tcPr>
                </a:tc>
              </a:tr>
              <a:tr h="57907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Net Operating Profit</a:t>
                      </a:r>
                      <a:endParaRPr kumimoji="0" lang="en-US" sz="3200" b="0" i="0" u="none" strike="noStrike" cap="none" normalizeH="0" baseline="0" smtClean="0">
                        <a:ln>
                          <a:noFill/>
                        </a:ln>
                        <a:solidFill>
                          <a:schemeClr val="tx1"/>
                        </a:solidFill>
                        <a:effectLst/>
                        <a:latin typeface="Times New Roman" pitchFamily="18" charset="0"/>
                      </a:endParaRPr>
                    </a:p>
                  </a:txBody>
                  <a:tcPr marT="45707" marB="45707" anchor="b" horzOverflow="overflow">
                    <a:lnL cap="flat">
                      <a:noFill/>
                    </a:lnL>
                    <a:lnR>
                      <a:noFill/>
                    </a:lnR>
                    <a:lnT>
                      <a:noFill/>
                    </a:lnT>
                    <a:lnB cap="flat">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$4,800</a:t>
                      </a:r>
                      <a:endParaRPr kumimoji="0" lang="en-US" sz="3200" b="0" i="0" u="none" strike="noStrike" cap="none" normalizeH="0" baseline="0" smtClean="0">
                        <a:ln>
                          <a:noFill/>
                        </a:ln>
                        <a:solidFill>
                          <a:schemeClr val="tx1"/>
                        </a:solidFill>
                        <a:effectLst/>
                        <a:latin typeface="Times New Roman" pitchFamily="18" charset="0"/>
                      </a:endParaRPr>
                    </a:p>
                  </a:txBody>
                  <a:tcPr marT="45707" marB="45707" anchor="b" horzOverflow="overflow">
                    <a:lnL>
                      <a:noFill/>
                    </a:lnL>
                    <a:lnR>
                      <a:noFill/>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charset="0"/>
                          <a:cs typeface="Arial" charset="0"/>
                        </a:rPr>
                        <a:t>10%</a:t>
                      </a:r>
                      <a:endParaRPr kumimoji="0" lang="en-US" sz="3200" b="0" i="0" u="none" strike="noStrike" cap="none" normalizeH="0" baseline="0" dirty="0" smtClean="0">
                        <a:ln>
                          <a:noFill/>
                        </a:ln>
                        <a:solidFill>
                          <a:schemeClr val="tx1"/>
                        </a:solidFill>
                        <a:effectLst/>
                        <a:latin typeface="Times New Roman" pitchFamily="18" charset="0"/>
                      </a:endParaRPr>
                    </a:p>
                  </a:txBody>
                  <a:tcPr marT="45707" marB="45707" anchor="b"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8" name="Rectangle 4"/>
          <p:cNvSpPr>
            <a:spLocks noGrp="1" noChangeArrowheads="1"/>
          </p:cNvSpPr>
          <p:nvPr>
            <p:ph type="title"/>
          </p:nvPr>
        </p:nvSpPr>
        <p:spPr/>
        <p:txBody>
          <a:bodyPr/>
          <a:lstStyle/>
          <a:p>
            <a:pPr eaLnBrk="1" fontAlgn="auto" hangingPunct="1">
              <a:spcAft>
                <a:spcPts val="0"/>
              </a:spcAft>
              <a:defRPr/>
            </a:pPr>
            <a:r>
              <a:rPr lang="en-US"/>
              <a:t>Monthly Budget Break-Even</a:t>
            </a:r>
          </a:p>
        </p:txBody>
      </p:sp>
      <p:graphicFrame>
        <p:nvGraphicFramePr>
          <p:cNvPr id="431136" name="Group 32"/>
          <p:cNvGraphicFramePr>
            <a:graphicFrameLocks noGrp="1"/>
          </p:cNvGraphicFramePr>
          <p:nvPr>
            <p:ph idx="1"/>
          </p:nvPr>
        </p:nvGraphicFramePr>
        <p:xfrm>
          <a:off x="457200" y="1981200"/>
          <a:ext cx="7620000" cy="3733800"/>
        </p:xfrm>
        <a:graphic>
          <a:graphicData uri="http://schemas.openxmlformats.org/drawingml/2006/table">
            <a:tbl>
              <a:tblPr/>
              <a:tblGrid>
                <a:gridCol w="4856574"/>
                <a:gridCol w="2763426"/>
              </a:tblGrid>
              <a:tr h="74737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charset="0"/>
                          <a:cs typeface="Arial" charset="0"/>
                        </a:rPr>
                        <a:t>Variable Expenses</a:t>
                      </a:r>
                      <a:endParaRPr kumimoji="0" lang="en-US" sz="3200" b="0" i="0" u="none" strike="noStrike" cap="none" normalizeH="0" baseline="0" dirty="0" smtClean="0">
                        <a:ln>
                          <a:noFill/>
                        </a:ln>
                        <a:solidFill>
                          <a:schemeClr val="tx1"/>
                        </a:solidFill>
                        <a:effectLst/>
                        <a:latin typeface="Times New Roman" pitchFamily="18" charset="0"/>
                      </a:endParaRPr>
                    </a:p>
                  </a:txBody>
                  <a:tcPr anchor="b" horzOverflow="overflow">
                    <a:lnL cap="flat">
                      <a:noFill/>
                    </a:lnL>
                    <a:lnR>
                      <a:noFill/>
                    </a:lnR>
                    <a:lnT cap="fla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$2,400 </a:t>
                      </a:r>
                      <a:endParaRPr kumimoji="0" lang="en-US" sz="32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cap="flat">
                      <a:noFill/>
                    </a:lnT>
                    <a:lnB>
                      <a:noFill/>
                    </a:lnB>
                    <a:lnTlToBr>
                      <a:noFill/>
                    </a:lnTlToBr>
                    <a:lnBlToTr>
                      <a:noFill/>
                    </a:lnBlToTr>
                    <a:noFill/>
                  </a:tcPr>
                </a:tc>
              </a:tr>
              <a:tr h="74584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Overhead Expenses</a:t>
                      </a:r>
                      <a:endParaRPr kumimoji="0" lang="en-US" sz="32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charset="0"/>
                          <a:cs typeface="Arial" charset="0"/>
                        </a:rPr>
                        <a:t>$14,400 </a:t>
                      </a:r>
                      <a:endParaRPr kumimoji="0" lang="en-US" sz="3200" b="0" i="0" u="none" strike="noStrike" cap="none" normalizeH="0" baseline="0" dirty="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74737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Total </a:t>
                      </a:r>
                      <a:endParaRPr kumimoji="0" lang="en-US" sz="32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$16,800 </a:t>
                      </a:r>
                      <a:endParaRPr kumimoji="0" lang="en-US" sz="32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74584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Divided by GP%</a:t>
                      </a:r>
                      <a:endParaRPr kumimoji="0" lang="en-US" sz="32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45%</a:t>
                      </a:r>
                      <a:endParaRPr kumimoji="0" lang="en-US" sz="32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74737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Break-Even Revenue</a:t>
                      </a:r>
                      <a:endParaRPr kumimoji="0" lang="en-US" sz="32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cap="flat">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charset="0"/>
                          <a:cs typeface="Arial" charset="0"/>
                        </a:rPr>
                        <a:t>$37,333 </a:t>
                      </a:r>
                      <a:endParaRPr kumimoji="0" lang="en-US" sz="3200" b="0" i="0" u="none" strike="noStrike" cap="none" normalizeH="0" baseline="0" dirty="0" smtClean="0">
                        <a:ln>
                          <a:noFill/>
                        </a:ln>
                        <a:solidFill>
                          <a:schemeClr val="tx1"/>
                        </a:solidFill>
                        <a:effectLst/>
                        <a:latin typeface="Times New Roman" pitchFamily="18" charset="0"/>
                      </a:endParaRPr>
                    </a:p>
                  </a:txBody>
                  <a:tcPr anchor="b"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4" name="Rectangle 2"/>
          <p:cNvSpPr>
            <a:spLocks noGrp="1" noChangeArrowheads="1"/>
          </p:cNvSpPr>
          <p:nvPr>
            <p:ph type="title"/>
          </p:nvPr>
        </p:nvSpPr>
        <p:spPr/>
        <p:txBody>
          <a:bodyPr/>
          <a:lstStyle/>
          <a:p>
            <a:pPr eaLnBrk="1" fontAlgn="auto" hangingPunct="1">
              <a:spcAft>
                <a:spcPts val="0"/>
              </a:spcAft>
              <a:defRPr/>
            </a:pPr>
            <a:r>
              <a:rPr lang="en-US"/>
              <a:t>Calculating Break-Even Hours</a:t>
            </a:r>
          </a:p>
        </p:txBody>
      </p:sp>
      <p:sp>
        <p:nvSpPr>
          <p:cNvPr id="28675" name="Rectangle 3"/>
          <p:cNvSpPr>
            <a:spLocks noGrp="1" noChangeArrowheads="1"/>
          </p:cNvSpPr>
          <p:nvPr>
            <p:ph type="body" idx="1"/>
          </p:nvPr>
        </p:nvSpPr>
        <p:spPr>
          <a:xfrm>
            <a:off x="457200" y="1981200"/>
            <a:ext cx="8229600" cy="4038600"/>
          </a:xfrm>
        </p:spPr>
        <p:txBody>
          <a:bodyPr/>
          <a:lstStyle/>
          <a:p>
            <a:pPr eaLnBrk="1" hangingPunct="1"/>
            <a:r>
              <a:rPr lang="en-US" altLang="en-US" sz="2800" smtClean="0"/>
              <a:t>Monthly Budget $48,000</a:t>
            </a:r>
          </a:p>
          <a:p>
            <a:pPr eaLnBrk="1" hangingPunct="1"/>
            <a:r>
              <a:rPr lang="en-US" altLang="en-US" sz="2800" smtClean="0"/>
              <a:t>Based on 6 painters @ 160 hours each</a:t>
            </a:r>
          </a:p>
          <a:p>
            <a:pPr eaLnBrk="1" hangingPunct="1"/>
            <a:r>
              <a:rPr lang="en-US" altLang="en-US" sz="2800" smtClean="0"/>
              <a:t>Total Budget Hours 960</a:t>
            </a:r>
          </a:p>
          <a:p>
            <a:pPr eaLnBrk="1" hangingPunct="1"/>
            <a:r>
              <a:rPr lang="en-US" altLang="en-US" sz="2800" smtClean="0"/>
              <a:t>Projected Sales Price per hour $50 (including materials)</a:t>
            </a:r>
          </a:p>
          <a:p>
            <a:pPr eaLnBrk="1" hangingPunct="1"/>
            <a:r>
              <a:rPr lang="en-US" altLang="en-US" sz="2800" smtClean="0"/>
              <a:t>If Break-Even Revenue is $37,333</a:t>
            </a:r>
          </a:p>
          <a:p>
            <a:pPr eaLnBrk="1" hangingPunct="1"/>
            <a:r>
              <a:rPr lang="en-US" altLang="en-US" sz="2800" smtClean="0"/>
              <a:t>Break-Even Hours are 747 for month </a:t>
            </a:r>
          </a:p>
          <a:p>
            <a:pPr lvl="1" eaLnBrk="1" hangingPunct="1"/>
            <a:r>
              <a:rPr lang="en-US" altLang="en-US" sz="2400" smtClean="0"/>
              <a:t>(approx 174 hours per week)</a:t>
            </a: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Rectangle 2"/>
          <p:cNvSpPr>
            <a:spLocks noGrp="1" noChangeArrowheads="1"/>
          </p:cNvSpPr>
          <p:nvPr>
            <p:ph type="title"/>
          </p:nvPr>
        </p:nvSpPr>
        <p:spPr/>
        <p:txBody>
          <a:bodyPr/>
          <a:lstStyle/>
          <a:p>
            <a:pPr eaLnBrk="1" fontAlgn="auto" hangingPunct="1">
              <a:spcAft>
                <a:spcPts val="0"/>
              </a:spcAft>
              <a:defRPr/>
            </a:pPr>
            <a:r>
              <a:rPr lang="en-US"/>
              <a:t>What about other expenses?</a:t>
            </a:r>
          </a:p>
        </p:txBody>
      </p:sp>
      <p:sp>
        <p:nvSpPr>
          <p:cNvPr id="29699" name="Rectangle 3"/>
          <p:cNvSpPr>
            <a:spLocks noGrp="1" noChangeArrowheads="1"/>
          </p:cNvSpPr>
          <p:nvPr>
            <p:ph type="body" idx="1"/>
          </p:nvPr>
        </p:nvSpPr>
        <p:spPr/>
        <p:txBody>
          <a:bodyPr/>
          <a:lstStyle/>
          <a:p>
            <a:pPr eaLnBrk="1" hangingPunct="1"/>
            <a:r>
              <a:rPr lang="en-US" altLang="en-US" smtClean="0"/>
              <a:t>Take into account other expenses that don’t hit the Profit and Loss</a:t>
            </a:r>
          </a:p>
          <a:p>
            <a:pPr lvl="1" eaLnBrk="1" hangingPunct="1"/>
            <a:r>
              <a:rPr lang="en-US" altLang="en-US" smtClean="0"/>
              <a:t>Owner Draws/Loans to Shareholders</a:t>
            </a:r>
          </a:p>
          <a:p>
            <a:pPr lvl="1" eaLnBrk="1" hangingPunct="1"/>
            <a:r>
              <a:rPr lang="en-US" altLang="en-US" smtClean="0"/>
              <a:t>Loan Payments</a:t>
            </a:r>
          </a:p>
          <a:p>
            <a:pPr lvl="1" eaLnBrk="1" hangingPunct="1"/>
            <a:r>
              <a:rPr lang="en-US" altLang="en-US" smtClean="0"/>
              <a:t>Credit Card Payments not included in monthly operating expenses</a:t>
            </a:r>
          </a:p>
          <a:p>
            <a:pPr lvl="1" eaLnBrk="1" hangingPunct="1">
              <a:buFont typeface="Wingdings" pitchFamily="2" charset="2"/>
              <a:buNone/>
            </a:pPr>
            <a:endParaRPr lang="en-US" altLang="en-US" smtClean="0"/>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4" name="Rectangle 4"/>
          <p:cNvSpPr>
            <a:spLocks noGrp="1" noChangeArrowheads="1"/>
          </p:cNvSpPr>
          <p:nvPr>
            <p:ph type="title"/>
          </p:nvPr>
        </p:nvSpPr>
        <p:spPr/>
        <p:txBody>
          <a:bodyPr/>
          <a:lstStyle/>
          <a:p>
            <a:pPr eaLnBrk="1" fontAlgn="auto" hangingPunct="1">
              <a:spcAft>
                <a:spcPts val="0"/>
              </a:spcAft>
              <a:defRPr/>
            </a:pPr>
            <a:r>
              <a:rPr lang="en-US"/>
              <a:t>Changed Break-Even </a:t>
            </a:r>
          </a:p>
        </p:txBody>
      </p:sp>
      <p:graphicFrame>
        <p:nvGraphicFramePr>
          <p:cNvPr id="435236" name="Group 36"/>
          <p:cNvGraphicFramePr>
            <a:graphicFrameLocks noGrp="1"/>
          </p:cNvGraphicFramePr>
          <p:nvPr>
            <p:ph idx="1"/>
          </p:nvPr>
        </p:nvGraphicFramePr>
        <p:xfrm>
          <a:off x="457200" y="1981200"/>
          <a:ext cx="7696200" cy="3810000"/>
        </p:xfrm>
        <a:graphic>
          <a:graphicData uri="http://schemas.openxmlformats.org/drawingml/2006/table">
            <a:tbl>
              <a:tblPr/>
              <a:tblGrid>
                <a:gridCol w="4905140"/>
                <a:gridCol w="2791060"/>
              </a:tblGrid>
              <a:tr h="635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charset="0"/>
                          <a:cs typeface="Arial" charset="0"/>
                        </a:rPr>
                        <a:t>Variable Expenses</a:t>
                      </a:r>
                      <a:endParaRPr kumimoji="0" lang="en-US" sz="3200" b="0" i="0" u="none" strike="noStrike" cap="none" normalizeH="0" baseline="0" dirty="0" smtClean="0">
                        <a:ln>
                          <a:noFill/>
                        </a:ln>
                        <a:solidFill>
                          <a:schemeClr val="tx1"/>
                        </a:solidFill>
                        <a:effectLst/>
                        <a:latin typeface="Times New Roman" pitchFamily="18" charset="0"/>
                      </a:endParaRPr>
                    </a:p>
                  </a:txBody>
                  <a:tcPr anchor="b" horzOverflow="overflow">
                    <a:lnL cap="flat">
                      <a:noFill/>
                    </a:lnL>
                    <a:lnR>
                      <a:noFill/>
                    </a:lnR>
                    <a:lnT cap="fla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$2,400 </a:t>
                      </a:r>
                      <a:endParaRPr kumimoji="0" lang="en-US" sz="32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cap="flat">
                      <a:noFill/>
                    </a:lnT>
                    <a:lnB>
                      <a:noFill/>
                    </a:lnB>
                    <a:lnTlToBr>
                      <a:noFill/>
                    </a:lnTlToBr>
                    <a:lnBlToTr>
                      <a:noFill/>
                    </a:lnBlToTr>
                    <a:noFill/>
                  </a:tcPr>
                </a:tc>
              </a:tr>
              <a:tr h="635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Overhead Expenses</a:t>
                      </a:r>
                      <a:endParaRPr kumimoji="0" lang="en-US" sz="32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$14,400 </a:t>
                      </a:r>
                      <a:endParaRPr kumimoji="0" lang="en-US" sz="32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635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Vehicle Loan </a:t>
                      </a:r>
                      <a:endParaRPr kumimoji="0" lang="en-US" sz="32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$750 </a:t>
                      </a:r>
                      <a:endParaRPr kumimoji="0" lang="en-US" sz="32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635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Total </a:t>
                      </a:r>
                      <a:endParaRPr kumimoji="0" lang="en-US" sz="32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$17,550 </a:t>
                      </a:r>
                      <a:endParaRPr kumimoji="0" lang="en-US" sz="32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635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Divided by GP%</a:t>
                      </a:r>
                      <a:endParaRPr kumimoji="0" lang="en-US" sz="32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45%</a:t>
                      </a:r>
                      <a:endParaRPr kumimoji="0" lang="en-US" sz="32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635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Break-Even Revenue</a:t>
                      </a:r>
                      <a:endParaRPr kumimoji="0" lang="en-US" sz="32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cap="flat">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charset="0"/>
                          <a:cs typeface="Arial" charset="0"/>
                        </a:rPr>
                        <a:t>$39,000 </a:t>
                      </a:r>
                      <a:endParaRPr kumimoji="0" lang="en-US" sz="3200" b="0" i="0" u="none" strike="noStrike" cap="none" normalizeH="0" baseline="0" dirty="0" smtClean="0">
                        <a:ln>
                          <a:noFill/>
                        </a:ln>
                        <a:solidFill>
                          <a:schemeClr val="tx1"/>
                        </a:solidFill>
                        <a:effectLst/>
                        <a:latin typeface="Times New Roman" pitchFamily="18" charset="0"/>
                      </a:endParaRPr>
                    </a:p>
                  </a:txBody>
                  <a:tcPr anchor="b" horzOverflow="overflow">
                    <a:lnL>
                      <a:noFill/>
                    </a:lnL>
                    <a:lnR cap="flat">
                      <a:noFill/>
                    </a:lnR>
                    <a:lnT>
                      <a:noFill/>
                    </a:lnT>
                    <a:lnB cap="flat">
                      <a:noFill/>
                    </a:lnB>
                    <a:lnTlToBr>
                      <a:noFill/>
                    </a:lnTlToBr>
                    <a:lnBlToTr>
                      <a:noFill/>
                    </a:lnBlToTr>
                    <a:noFill/>
                  </a:tcPr>
                </a:tc>
              </a:tr>
            </a:tbl>
          </a:graphicData>
        </a:graphic>
      </p:graphicFrame>
      <p:sp>
        <p:nvSpPr>
          <p:cNvPr id="30736" name="Text Box 38"/>
          <p:cNvSpPr txBox="1">
            <a:spLocks noChangeArrowheads="1"/>
          </p:cNvSpPr>
          <p:nvPr/>
        </p:nvSpPr>
        <p:spPr bwMode="auto">
          <a:xfrm>
            <a:off x="1219200" y="6019800"/>
            <a:ext cx="6172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a:latin typeface="Calibri" pitchFamily="34" charset="0"/>
              </a:rPr>
              <a:t>Break-Even Hours are now 780 for the month</a:t>
            </a: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pPr eaLnBrk="1" fontAlgn="auto" hangingPunct="1">
              <a:spcAft>
                <a:spcPts val="0"/>
              </a:spcAft>
              <a:defRPr/>
            </a:pPr>
            <a:r>
              <a:rPr lang="en-US"/>
              <a:t>What if your GP% decreases?</a:t>
            </a:r>
          </a:p>
        </p:txBody>
      </p:sp>
      <p:graphicFrame>
        <p:nvGraphicFramePr>
          <p:cNvPr id="438306" name="Group 34"/>
          <p:cNvGraphicFramePr>
            <a:graphicFrameLocks noGrp="1"/>
          </p:cNvGraphicFramePr>
          <p:nvPr>
            <p:ph idx="1"/>
          </p:nvPr>
        </p:nvGraphicFramePr>
        <p:xfrm>
          <a:off x="457200" y="1981200"/>
          <a:ext cx="7543800" cy="3810000"/>
        </p:xfrm>
        <a:graphic>
          <a:graphicData uri="http://schemas.openxmlformats.org/drawingml/2006/table">
            <a:tbl>
              <a:tblPr/>
              <a:tblGrid>
                <a:gridCol w="4808008"/>
                <a:gridCol w="2735792"/>
              </a:tblGrid>
              <a:tr h="6350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charset="0"/>
                          <a:cs typeface="Arial" charset="0"/>
                        </a:rPr>
                        <a:t>Variable Expenses</a:t>
                      </a:r>
                      <a:endParaRPr kumimoji="0" lang="en-US" sz="3200" b="0" i="0" u="none" strike="noStrike" cap="none" normalizeH="0" baseline="0" dirty="0" smtClean="0">
                        <a:ln>
                          <a:noFill/>
                        </a:ln>
                        <a:solidFill>
                          <a:schemeClr val="tx1"/>
                        </a:solidFill>
                        <a:effectLst/>
                        <a:latin typeface="Times New Roman" pitchFamily="18" charset="0"/>
                      </a:endParaRPr>
                    </a:p>
                  </a:txBody>
                  <a:tcPr anchor="b" horzOverflow="overflow">
                    <a:lnL cap="flat">
                      <a:noFill/>
                    </a:lnL>
                    <a:lnR>
                      <a:noFill/>
                    </a:lnR>
                    <a:lnT cap="fla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$2,400 </a:t>
                      </a:r>
                      <a:endParaRPr kumimoji="0" lang="en-US" sz="32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cap="flat">
                      <a:noFill/>
                    </a:lnT>
                    <a:lnB>
                      <a:noFill/>
                    </a:lnB>
                    <a:lnTlToBr>
                      <a:noFill/>
                    </a:lnTlToBr>
                    <a:lnBlToTr>
                      <a:noFill/>
                    </a:lnBlToTr>
                    <a:noFill/>
                  </a:tcPr>
                </a:tc>
              </a:tr>
              <a:tr h="6350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Overhead Expenses</a:t>
                      </a:r>
                      <a:endParaRPr kumimoji="0" lang="en-US" sz="32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$14,400 </a:t>
                      </a:r>
                      <a:endParaRPr kumimoji="0" lang="en-US" sz="32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6350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Vehicle Loan </a:t>
                      </a:r>
                      <a:endParaRPr kumimoji="0" lang="en-US" sz="32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$750 </a:t>
                      </a:r>
                      <a:endParaRPr kumimoji="0" lang="en-US" sz="32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6350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Total </a:t>
                      </a:r>
                      <a:endParaRPr kumimoji="0" lang="en-US" sz="32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$17,550 </a:t>
                      </a:r>
                      <a:endParaRPr kumimoji="0" lang="en-US" sz="32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6350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Divided by GP%</a:t>
                      </a:r>
                      <a:endParaRPr kumimoji="0" lang="en-US" sz="32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0000"/>
                          </a:solidFill>
                          <a:effectLst/>
                          <a:latin typeface="Arial" charset="0"/>
                          <a:cs typeface="Arial" charset="0"/>
                        </a:rPr>
                        <a:t>40%</a:t>
                      </a:r>
                      <a:endParaRPr kumimoji="0" lang="en-US" sz="3200" b="0" i="0" u="none" strike="noStrike" cap="none" normalizeH="0" baseline="0" smtClean="0">
                        <a:ln>
                          <a:noFill/>
                        </a:ln>
                        <a:solidFill>
                          <a:srgbClr val="FF0000"/>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6350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Break-Even Revenue</a:t>
                      </a:r>
                      <a:endParaRPr kumimoji="0" lang="en-US" sz="32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cap="flat">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charset="0"/>
                          <a:cs typeface="Arial" charset="0"/>
                        </a:rPr>
                        <a:t>$43,875 </a:t>
                      </a:r>
                      <a:endParaRPr kumimoji="0" lang="en-US" sz="3200" b="0" i="0" u="none" strike="noStrike" cap="none" normalizeH="0" baseline="0" dirty="0" smtClean="0">
                        <a:ln>
                          <a:noFill/>
                        </a:ln>
                        <a:solidFill>
                          <a:schemeClr val="tx1"/>
                        </a:solidFill>
                        <a:effectLst/>
                        <a:latin typeface="Times New Roman" pitchFamily="18" charset="0"/>
                      </a:endParaRPr>
                    </a:p>
                  </a:txBody>
                  <a:tcPr anchor="b" horzOverflow="overflow">
                    <a:lnL>
                      <a:noFill/>
                    </a:lnL>
                    <a:lnR cap="flat">
                      <a:noFill/>
                    </a:lnR>
                    <a:lnT>
                      <a:noFill/>
                    </a:lnT>
                    <a:lnB cap="flat">
                      <a:noFill/>
                    </a:lnB>
                    <a:lnTlToBr>
                      <a:noFill/>
                    </a:lnTlToBr>
                    <a:lnBlToTr>
                      <a:noFill/>
                    </a:lnBlToTr>
                    <a:noFill/>
                  </a:tcPr>
                </a:tc>
              </a:tr>
            </a:tbl>
          </a:graphicData>
        </a:graphic>
      </p:graphicFrame>
      <p:sp>
        <p:nvSpPr>
          <p:cNvPr id="31760" name="Text Box 36"/>
          <p:cNvSpPr txBox="1">
            <a:spLocks noChangeArrowheads="1"/>
          </p:cNvSpPr>
          <p:nvPr/>
        </p:nvSpPr>
        <p:spPr bwMode="auto">
          <a:xfrm>
            <a:off x="1524000" y="6019800"/>
            <a:ext cx="5638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b="1">
                <a:solidFill>
                  <a:srgbClr val="FF0000"/>
                </a:solidFill>
                <a:latin typeface="Calibri" pitchFamily="34" charset="0"/>
              </a:rPr>
              <a:t>Break-Even just increased by almost $5,000! </a:t>
            </a:r>
          </a:p>
        </p:txBody>
      </p:sp>
    </p:spTree>
  </p:cSld>
  <p:clrMapOvr>
    <a:masterClrMapping/>
  </p:clrMapOvr>
  <p:transition spd="med">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4" name="Rectangle 4"/>
          <p:cNvSpPr>
            <a:spLocks noGrp="1" noChangeArrowheads="1"/>
          </p:cNvSpPr>
          <p:nvPr>
            <p:ph type="ctrTitle"/>
          </p:nvPr>
        </p:nvSpPr>
        <p:spPr/>
        <p:txBody>
          <a:bodyPr/>
          <a:lstStyle/>
          <a:p>
            <a:pPr eaLnBrk="1" fontAlgn="auto" hangingPunct="1">
              <a:spcAft>
                <a:spcPts val="0"/>
              </a:spcAft>
              <a:defRPr/>
            </a:pPr>
            <a:r>
              <a:rPr lang="en-US" sz="4600"/>
              <a:t>Using Break-Even Analysis to Add Infrastructure</a:t>
            </a:r>
          </a:p>
        </p:txBody>
      </p:sp>
      <p:sp>
        <p:nvSpPr>
          <p:cNvPr id="440325" name="Rectangle 5"/>
          <p:cNvSpPr>
            <a:spLocks noGrp="1" noChangeArrowheads="1"/>
          </p:cNvSpPr>
          <p:nvPr>
            <p:ph type="subTitle" idx="1"/>
          </p:nvPr>
        </p:nvSpPr>
        <p:spPr>
          <a:xfrm>
            <a:off x="685800" y="4572000"/>
            <a:ext cx="6461125" cy="1066800"/>
          </a:xfrm>
        </p:spPr>
        <p:txBody>
          <a:bodyPr rtlCol="0"/>
          <a:lstStyle/>
          <a:p>
            <a:pPr eaLnBrk="1" fontAlgn="auto" hangingPunct="1">
              <a:spcAft>
                <a:spcPts val="0"/>
              </a:spcAft>
              <a:buFont typeface="Arial" pitchFamily="34" charset="0"/>
              <a:buNone/>
              <a:defRPr/>
            </a:pPr>
            <a:r>
              <a:rPr lang="en-US"/>
              <a:t>How much more revenue do you need for new overhead to at least pay for itself?</a:t>
            </a:r>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370" name="Rectangle 2"/>
          <p:cNvSpPr>
            <a:spLocks noGrp="1" noChangeArrowheads="1"/>
          </p:cNvSpPr>
          <p:nvPr>
            <p:ph type="title"/>
          </p:nvPr>
        </p:nvSpPr>
        <p:spPr/>
        <p:txBody>
          <a:bodyPr/>
          <a:lstStyle/>
          <a:p>
            <a:pPr eaLnBrk="1" fontAlgn="auto" hangingPunct="1">
              <a:spcAft>
                <a:spcPts val="0"/>
              </a:spcAft>
              <a:defRPr/>
            </a:pPr>
            <a:r>
              <a:rPr lang="en-US"/>
              <a:t>Adding a new overhead position</a:t>
            </a:r>
          </a:p>
        </p:txBody>
      </p:sp>
      <p:graphicFrame>
        <p:nvGraphicFramePr>
          <p:cNvPr id="442414" name="Group 46"/>
          <p:cNvGraphicFramePr>
            <a:graphicFrameLocks noGrp="1"/>
          </p:cNvGraphicFramePr>
          <p:nvPr>
            <p:ph idx="1"/>
          </p:nvPr>
        </p:nvGraphicFramePr>
        <p:xfrm>
          <a:off x="533400" y="1600200"/>
          <a:ext cx="7467600" cy="4632640"/>
        </p:xfrm>
        <a:graphic>
          <a:graphicData uri="http://schemas.openxmlformats.org/drawingml/2006/table">
            <a:tbl>
              <a:tblPr/>
              <a:tblGrid>
                <a:gridCol w="4494389"/>
                <a:gridCol w="2973211"/>
              </a:tblGrid>
              <a:tr h="579041">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charset="0"/>
                          <a:cs typeface="Arial" charset="0"/>
                        </a:rPr>
                        <a:t>Sales Salary</a:t>
                      </a:r>
                      <a:endParaRPr kumimoji="0" lang="en-US" sz="3200" b="0" i="0" u="none" strike="noStrike" cap="none" normalizeH="0" baseline="0" dirty="0" smtClean="0">
                        <a:ln>
                          <a:noFill/>
                        </a:ln>
                        <a:solidFill>
                          <a:schemeClr val="tx1"/>
                        </a:solidFill>
                        <a:effectLst/>
                        <a:latin typeface="Times New Roman" pitchFamily="18" charset="0"/>
                      </a:endParaRPr>
                    </a:p>
                  </a:txBody>
                  <a:tcPr marT="45700" marB="45700" anchor="b" horzOverflow="overflow">
                    <a:lnL cap="flat">
                      <a:noFill/>
                    </a:lnL>
                    <a:lnR>
                      <a:noFill/>
                    </a:lnR>
                    <a:lnT cap="fla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$40,000</a:t>
                      </a:r>
                      <a:endParaRPr kumimoji="0" lang="en-US" sz="3200" b="0" i="0" u="none" strike="noStrike" cap="none" normalizeH="0" baseline="0" smtClean="0">
                        <a:ln>
                          <a:noFill/>
                        </a:ln>
                        <a:solidFill>
                          <a:schemeClr val="tx1"/>
                        </a:solidFill>
                        <a:effectLst/>
                        <a:latin typeface="Times New Roman" pitchFamily="18" charset="0"/>
                      </a:endParaRPr>
                    </a:p>
                  </a:txBody>
                  <a:tcPr marT="45700" marB="45700" anchor="b" horzOverflow="overflow">
                    <a:lnL>
                      <a:noFill/>
                    </a:lnL>
                    <a:lnR cap="flat">
                      <a:noFill/>
                    </a:lnR>
                    <a:lnT cap="flat">
                      <a:noFill/>
                    </a:lnT>
                    <a:lnB>
                      <a:noFill/>
                    </a:lnB>
                    <a:lnTlToBr>
                      <a:noFill/>
                    </a:lnTlToBr>
                    <a:lnBlToTr>
                      <a:noFill/>
                    </a:lnBlToTr>
                    <a:noFill/>
                  </a:tcPr>
                </a:tc>
              </a:tr>
              <a:tr h="579041">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Payroll Tax/WC</a:t>
                      </a:r>
                      <a:endParaRPr kumimoji="0" lang="en-US" sz="3200" b="0" i="0" u="none" strike="noStrike" cap="none" normalizeH="0" baseline="0" smtClean="0">
                        <a:ln>
                          <a:noFill/>
                        </a:ln>
                        <a:solidFill>
                          <a:schemeClr val="tx1"/>
                        </a:solidFill>
                        <a:effectLst/>
                        <a:latin typeface="Times New Roman" pitchFamily="18" charset="0"/>
                      </a:endParaRPr>
                    </a:p>
                  </a:txBody>
                  <a:tcPr marT="45700" marB="45700"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$5,200</a:t>
                      </a:r>
                      <a:endParaRPr kumimoji="0" lang="en-US" sz="3200" b="0" i="0" u="none" strike="noStrike" cap="none" normalizeH="0" baseline="0" smtClean="0">
                        <a:ln>
                          <a:noFill/>
                        </a:ln>
                        <a:solidFill>
                          <a:schemeClr val="tx1"/>
                        </a:solidFill>
                        <a:effectLst/>
                        <a:latin typeface="Times New Roman" pitchFamily="18" charset="0"/>
                      </a:endParaRPr>
                    </a:p>
                  </a:txBody>
                  <a:tcPr marT="45700" marB="45700" anchor="b" horzOverflow="overflow">
                    <a:lnL>
                      <a:noFill/>
                    </a:lnL>
                    <a:lnR cap="flat">
                      <a:noFill/>
                    </a:lnR>
                    <a:lnT>
                      <a:noFill/>
                    </a:lnT>
                    <a:lnB>
                      <a:noFill/>
                    </a:lnB>
                    <a:lnTlToBr>
                      <a:noFill/>
                    </a:lnTlToBr>
                    <a:lnBlToTr>
                      <a:noFill/>
                    </a:lnBlToTr>
                    <a:noFill/>
                  </a:tcPr>
                </a:tc>
              </a:tr>
              <a:tr h="579041">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Benefits</a:t>
                      </a:r>
                      <a:endParaRPr kumimoji="0" lang="en-US" sz="3200" b="0" i="0" u="none" strike="noStrike" cap="none" normalizeH="0" baseline="0" smtClean="0">
                        <a:ln>
                          <a:noFill/>
                        </a:ln>
                        <a:solidFill>
                          <a:schemeClr val="tx1"/>
                        </a:solidFill>
                        <a:effectLst/>
                        <a:latin typeface="Times New Roman" pitchFamily="18" charset="0"/>
                      </a:endParaRPr>
                    </a:p>
                  </a:txBody>
                  <a:tcPr marT="45700" marB="45700"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$3,900</a:t>
                      </a:r>
                      <a:endParaRPr kumimoji="0" lang="en-US" sz="3200" b="0" i="0" u="none" strike="noStrike" cap="none" normalizeH="0" baseline="0" smtClean="0">
                        <a:ln>
                          <a:noFill/>
                        </a:ln>
                        <a:solidFill>
                          <a:schemeClr val="tx1"/>
                        </a:solidFill>
                        <a:effectLst/>
                        <a:latin typeface="Times New Roman" pitchFamily="18" charset="0"/>
                      </a:endParaRPr>
                    </a:p>
                  </a:txBody>
                  <a:tcPr marT="45700" marB="45700" anchor="b" horzOverflow="overflow">
                    <a:lnL>
                      <a:noFill/>
                    </a:lnL>
                    <a:lnR cap="flat">
                      <a:noFill/>
                    </a:lnR>
                    <a:lnT>
                      <a:noFill/>
                    </a:lnT>
                    <a:lnB>
                      <a:noFill/>
                    </a:lnB>
                    <a:lnTlToBr>
                      <a:noFill/>
                    </a:lnTlToBr>
                    <a:lnBlToTr>
                      <a:noFill/>
                    </a:lnBlToTr>
                    <a:noFill/>
                  </a:tcPr>
                </a:tc>
              </a:tr>
              <a:tr h="579041">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Vehicle Expense</a:t>
                      </a:r>
                      <a:endParaRPr kumimoji="0" lang="en-US" sz="3200" b="0" i="0" u="none" strike="noStrike" cap="none" normalizeH="0" baseline="0" smtClean="0">
                        <a:ln>
                          <a:noFill/>
                        </a:ln>
                        <a:solidFill>
                          <a:schemeClr val="tx1"/>
                        </a:solidFill>
                        <a:effectLst/>
                        <a:latin typeface="Times New Roman" pitchFamily="18" charset="0"/>
                      </a:endParaRPr>
                    </a:p>
                  </a:txBody>
                  <a:tcPr marT="45700" marB="45700"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$6,000</a:t>
                      </a:r>
                      <a:endParaRPr kumimoji="0" lang="en-US" sz="3200" b="0" i="0" u="none" strike="noStrike" cap="none" normalizeH="0" baseline="0" smtClean="0">
                        <a:ln>
                          <a:noFill/>
                        </a:ln>
                        <a:solidFill>
                          <a:schemeClr val="tx1"/>
                        </a:solidFill>
                        <a:effectLst/>
                        <a:latin typeface="Times New Roman" pitchFamily="18" charset="0"/>
                      </a:endParaRPr>
                    </a:p>
                  </a:txBody>
                  <a:tcPr marT="45700" marB="45700" anchor="b" horzOverflow="overflow">
                    <a:lnL>
                      <a:noFill/>
                    </a:lnL>
                    <a:lnR cap="flat">
                      <a:noFill/>
                    </a:lnR>
                    <a:lnT>
                      <a:noFill/>
                    </a:lnT>
                    <a:lnB>
                      <a:noFill/>
                    </a:lnB>
                    <a:lnTlToBr>
                      <a:noFill/>
                    </a:lnTlToBr>
                    <a:lnBlToTr>
                      <a:noFill/>
                    </a:lnBlToTr>
                    <a:noFill/>
                  </a:tcPr>
                </a:tc>
              </a:tr>
              <a:tr h="579041">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Cell Phone</a:t>
                      </a:r>
                      <a:endParaRPr kumimoji="0" lang="en-US" sz="3200" b="0" i="0" u="none" strike="noStrike" cap="none" normalizeH="0" baseline="0" smtClean="0">
                        <a:ln>
                          <a:noFill/>
                        </a:ln>
                        <a:solidFill>
                          <a:schemeClr val="tx1"/>
                        </a:solidFill>
                        <a:effectLst/>
                        <a:latin typeface="Times New Roman" pitchFamily="18" charset="0"/>
                      </a:endParaRPr>
                    </a:p>
                  </a:txBody>
                  <a:tcPr marT="45700" marB="45700"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$600</a:t>
                      </a:r>
                      <a:endParaRPr kumimoji="0" lang="en-US" sz="3200" b="0" i="0" u="none" strike="noStrike" cap="none" normalizeH="0" baseline="0" smtClean="0">
                        <a:ln>
                          <a:noFill/>
                        </a:ln>
                        <a:solidFill>
                          <a:schemeClr val="tx1"/>
                        </a:solidFill>
                        <a:effectLst/>
                        <a:latin typeface="Times New Roman" pitchFamily="18" charset="0"/>
                      </a:endParaRPr>
                    </a:p>
                  </a:txBody>
                  <a:tcPr marT="45700" marB="45700" anchor="b" horzOverflow="overflow">
                    <a:lnL>
                      <a:noFill/>
                    </a:lnL>
                    <a:lnR cap="flat">
                      <a:noFill/>
                    </a:lnR>
                    <a:lnT>
                      <a:noFill/>
                    </a:lnT>
                    <a:lnB>
                      <a:noFill/>
                    </a:lnB>
                    <a:lnTlToBr>
                      <a:noFill/>
                    </a:lnTlToBr>
                    <a:lnBlToTr>
                      <a:noFill/>
                    </a:lnBlToTr>
                    <a:noFill/>
                  </a:tcPr>
                </a:tc>
              </a:tr>
              <a:tr h="579041">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Total </a:t>
                      </a:r>
                      <a:endParaRPr kumimoji="0" lang="en-US" sz="3200" b="0" i="0" u="none" strike="noStrike" cap="none" normalizeH="0" baseline="0" smtClean="0">
                        <a:ln>
                          <a:noFill/>
                        </a:ln>
                        <a:solidFill>
                          <a:schemeClr val="tx1"/>
                        </a:solidFill>
                        <a:effectLst/>
                        <a:latin typeface="Times New Roman" pitchFamily="18" charset="0"/>
                      </a:endParaRPr>
                    </a:p>
                  </a:txBody>
                  <a:tcPr marT="45700" marB="45700"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$55,700</a:t>
                      </a:r>
                      <a:endParaRPr kumimoji="0" lang="en-US" sz="3200" b="0" i="0" u="none" strike="noStrike" cap="none" normalizeH="0" baseline="0" smtClean="0">
                        <a:ln>
                          <a:noFill/>
                        </a:ln>
                        <a:solidFill>
                          <a:schemeClr val="tx1"/>
                        </a:solidFill>
                        <a:effectLst/>
                        <a:latin typeface="Times New Roman" pitchFamily="18" charset="0"/>
                      </a:endParaRPr>
                    </a:p>
                  </a:txBody>
                  <a:tcPr marT="45700" marB="45700" anchor="b" horzOverflow="overflow">
                    <a:lnL>
                      <a:noFill/>
                    </a:lnL>
                    <a:lnR cap="flat">
                      <a:noFill/>
                    </a:lnR>
                    <a:lnT>
                      <a:noFill/>
                    </a:lnT>
                    <a:lnB>
                      <a:noFill/>
                    </a:lnB>
                    <a:lnTlToBr>
                      <a:noFill/>
                    </a:lnTlToBr>
                    <a:lnBlToTr>
                      <a:noFill/>
                    </a:lnBlToTr>
                    <a:noFill/>
                  </a:tcPr>
                </a:tc>
              </a:tr>
              <a:tr h="579041">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Divided by GP%</a:t>
                      </a:r>
                      <a:endParaRPr kumimoji="0" lang="en-US" sz="3200" b="0" i="0" u="none" strike="noStrike" cap="none" normalizeH="0" baseline="0" smtClean="0">
                        <a:ln>
                          <a:noFill/>
                        </a:ln>
                        <a:solidFill>
                          <a:schemeClr val="tx1"/>
                        </a:solidFill>
                        <a:effectLst/>
                        <a:latin typeface="Times New Roman" pitchFamily="18" charset="0"/>
                      </a:endParaRPr>
                    </a:p>
                  </a:txBody>
                  <a:tcPr marT="45700" marB="45700"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45%</a:t>
                      </a:r>
                      <a:endParaRPr kumimoji="0" lang="en-US" sz="3200" b="0" i="0" u="none" strike="noStrike" cap="none" normalizeH="0" baseline="0" smtClean="0">
                        <a:ln>
                          <a:noFill/>
                        </a:ln>
                        <a:solidFill>
                          <a:schemeClr val="tx1"/>
                        </a:solidFill>
                        <a:effectLst/>
                        <a:latin typeface="Times New Roman" pitchFamily="18" charset="0"/>
                      </a:endParaRPr>
                    </a:p>
                  </a:txBody>
                  <a:tcPr marT="45700" marB="45700" anchor="b" horzOverflow="overflow">
                    <a:lnL>
                      <a:noFill/>
                    </a:lnL>
                    <a:lnR cap="flat">
                      <a:noFill/>
                    </a:lnR>
                    <a:lnT>
                      <a:noFill/>
                    </a:lnT>
                    <a:lnB>
                      <a:noFill/>
                    </a:lnB>
                    <a:lnTlToBr>
                      <a:noFill/>
                    </a:lnTlToBr>
                    <a:lnBlToTr>
                      <a:noFill/>
                    </a:lnBlToTr>
                    <a:noFill/>
                  </a:tcPr>
                </a:tc>
              </a:tr>
              <a:tr h="579041">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Break-Even</a:t>
                      </a:r>
                      <a:endParaRPr kumimoji="0" lang="en-US" sz="3200" b="0" i="0" u="none" strike="noStrike" cap="none" normalizeH="0" baseline="0" smtClean="0">
                        <a:ln>
                          <a:noFill/>
                        </a:ln>
                        <a:solidFill>
                          <a:schemeClr val="tx1"/>
                        </a:solidFill>
                        <a:effectLst/>
                        <a:latin typeface="Times New Roman" pitchFamily="18" charset="0"/>
                      </a:endParaRPr>
                    </a:p>
                  </a:txBody>
                  <a:tcPr marT="45700" marB="45700" anchor="b" horzOverflow="overflow">
                    <a:lnL cap="flat">
                      <a:noFill/>
                    </a:lnL>
                    <a:lnR>
                      <a:noFill/>
                    </a:lnR>
                    <a:lnT>
                      <a:noFill/>
                    </a:lnT>
                    <a:lnB cap="flat">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charset="0"/>
                          <a:cs typeface="Arial" charset="0"/>
                        </a:rPr>
                        <a:t>$123,778</a:t>
                      </a:r>
                      <a:endParaRPr kumimoji="0" lang="en-US" sz="3200" b="0" i="0" u="none" strike="noStrike" cap="none" normalizeH="0" baseline="0" dirty="0" smtClean="0">
                        <a:ln>
                          <a:noFill/>
                        </a:ln>
                        <a:solidFill>
                          <a:schemeClr val="tx1"/>
                        </a:solidFill>
                        <a:effectLst/>
                        <a:latin typeface="Times New Roman" pitchFamily="18" charset="0"/>
                      </a:endParaRPr>
                    </a:p>
                  </a:txBody>
                  <a:tcPr marT="45700" marB="45700" anchor="b"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ransition spd="med">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p:txBody>
          <a:bodyPr/>
          <a:lstStyle/>
          <a:p>
            <a:pPr eaLnBrk="1" fontAlgn="auto" hangingPunct="1">
              <a:spcAft>
                <a:spcPts val="0"/>
              </a:spcAft>
              <a:defRPr/>
            </a:pPr>
            <a:r>
              <a:rPr lang="en-US"/>
              <a:t>Knowledge is power</a:t>
            </a:r>
          </a:p>
        </p:txBody>
      </p:sp>
      <p:sp>
        <p:nvSpPr>
          <p:cNvPr id="34819" name="Rectangle 3"/>
          <p:cNvSpPr>
            <a:spLocks noGrp="1" noChangeArrowheads="1"/>
          </p:cNvSpPr>
          <p:nvPr>
            <p:ph type="body" idx="1"/>
          </p:nvPr>
        </p:nvSpPr>
        <p:spPr/>
        <p:txBody>
          <a:bodyPr/>
          <a:lstStyle/>
          <a:p>
            <a:pPr eaLnBrk="1" hangingPunct="1"/>
            <a:r>
              <a:rPr lang="en-US" altLang="en-US" smtClean="0"/>
              <a:t>Knowing your numbers and learning how even small but timely changes affect your profitability increase your opportunities for success in any economy. </a:t>
            </a:r>
          </a:p>
          <a:p>
            <a:pPr eaLnBrk="1" hangingPunct="1"/>
            <a:endParaRPr lang="en-US" altLang="en-US" smtClean="0"/>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2"/>
          <p:cNvSpPr>
            <a:spLocks noGrp="1" noChangeArrowheads="1"/>
          </p:cNvSpPr>
          <p:nvPr>
            <p:ph type="ctrTitle"/>
          </p:nvPr>
        </p:nvSpPr>
        <p:spPr/>
        <p:txBody>
          <a:bodyPr/>
          <a:lstStyle/>
          <a:p>
            <a:r>
              <a:rPr lang="en-US" smtClean="0"/>
              <a:t>Marketing Your Business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ransition>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p:txBody>
          <a:bodyPr/>
          <a:lstStyle/>
          <a:p>
            <a:pPr eaLnBrk="1" hangingPunct="1"/>
            <a:r>
              <a:rPr lang="en-US" altLang="en-US" dirty="0" smtClean="0"/>
              <a:t>Session 1</a:t>
            </a:r>
          </a:p>
          <a:p>
            <a:pPr lvl="1" eaLnBrk="1" hangingPunct="1"/>
            <a:r>
              <a:rPr lang="en-US" altLang="en-US" dirty="0" smtClean="0"/>
              <a:t>Create a working draft of your Mission Statement</a:t>
            </a:r>
          </a:p>
          <a:p>
            <a:pPr lvl="1" eaLnBrk="1" hangingPunct="1"/>
            <a:r>
              <a:rPr lang="en-US" altLang="en-US" dirty="0" smtClean="0"/>
              <a:t>Create a working draft of your 1 and 5 year Vision</a:t>
            </a:r>
          </a:p>
          <a:p>
            <a:pPr lvl="1" eaLnBrk="1" hangingPunct="1"/>
            <a:r>
              <a:rPr lang="en-US" altLang="en-US" dirty="0" smtClean="0"/>
              <a:t>Answer the 10 questions on the handout</a:t>
            </a:r>
          </a:p>
          <a:p>
            <a:pPr eaLnBrk="1" hangingPunct="1"/>
            <a:r>
              <a:rPr lang="en-US" altLang="en-US" dirty="0" smtClean="0"/>
              <a:t>Session 2</a:t>
            </a:r>
          </a:p>
          <a:p>
            <a:pPr lvl="1" eaLnBrk="1" hangingPunct="1"/>
            <a:r>
              <a:rPr lang="en-US" altLang="en-US" dirty="0" smtClean="0"/>
              <a:t>Review your own financial statements and chart of accounts with what you learned in Session 2</a:t>
            </a:r>
          </a:p>
          <a:p>
            <a:pPr eaLnBrk="1" hangingPunct="1"/>
            <a:r>
              <a:rPr lang="en-US" altLang="en-US" dirty="0" smtClean="0"/>
              <a:t>Session 3</a:t>
            </a:r>
          </a:p>
          <a:p>
            <a:pPr lvl="1" eaLnBrk="1" hangingPunct="1"/>
            <a:r>
              <a:rPr lang="en-US" altLang="en-US" dirty="0" smtClean="0"/>
              <a:t>Create a budget for </a:t>
            </a:r>
            <a:r>
              <a:rPr lang="en-US" altLang="en-US" dirty="0" smtClean="0"/>
              <a:t>2013 (or at least the last quarter)</a:t>
            </a:r>
            <a:endParaRPr lang="en-US" altLang="en-US" dirty="0" smtClean="0"/>
          </a:p>
          <a:p>
            <a:pPr lvl="1" eaLnBrk="1" hangingPunct="1"/>
            <a:r>
              <a:rPr lang="en-US" altLang="en-US" dirty="0" smtClean="0"/>
              <a:t>If you already have a budget, review and revise as needed</a:t>
            </a:r>
          </a:p>
          <a:p>
            <a:pPr lvl="1" eaLnBrk="1" hangingPunct="1"/>
            <a:r>
              <a:rPr lang="en-US" altLang="en-US" dirty="0" smtClean="0"/>
              <a:t>Use the </a:t>
            </a:r>
            <a:r>
              <a:rPr lang="en-US" altLang="en-US" dirty="0" smtClean="0"/>
              <a:t>cash flow </a:t>
            </a:r>
            <a:r>
              <a:rPr lang="en-US" altLang="en-US" dirty="0" smtClean="0"/>
              <a:t>projection model (at the bottom of the budget tool)</a:t>
            </a:r>
          </a:p>
          <a:p>
            <a:pPr eaLnBrk="1" hangingPunct="1"/>
            <a:endParaRPr lang="en-US" altLang="en-US" dirty="0" smtClean="0"/>
          </a:p>
        </p:txBody>
      </p:sp>
      <p:sp>
        <p:nvSpPr>
          <p:cNvPr id="22532" name="Slide Number Placeholder 4"/>
          <p:cNvSpPr>
            <a:spLocks noGrp="1"/>
          </p:cNvSpPr>
          <p:nvPr>
            <p:ph type="sldNum" sz="quarter" idx="12"/>
          </p:nvPr>
        </p:nvSpPr>
        <p:spPr bwMode="auto">
          <a:xfrm>
            <a:off x="8531225" y="5638800"/>
            <a:ext cx="549275" cy="406400"/>
          </a:xfrm>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defRPr/>
            </a:pPr>
            <a:fld id="{421F9B00-C751-4827-AFC5-F60803B40879}" type="slidenum">
              <a:rPr lang="en-US" smtClean="0"/>
              <a:pPr fontAlgn="base">
                <a:spcBef>
                  <a:spcPct val="0"/>
                </a:spcBef>
                <a:spcAft>
                  <a:spcPct val="0"/>
                </a:spcAft>
                <a:defRPr/>
              </a:pPr>
              <a:t>2</a:t>
            </a:fld>
            <a:endParaRPr lang="en-US" smtClean="0"/>
          </a:p>
        </p:txBody>
      </p:sp>
      <p:sp>
        <p:nvSpPr>
          <p:cNvPr id="6" name="Title 5"/>
          <p:cNvSpPr>
            <a:spLocks noGrp="1"/>
          </p:cNvSpPr>
          <p:nvPr>
            <p:ph type="title"/>
          </p:nvPr>
        </p:nvSpPr>
        <p:spPr/>
        <p:txBody>
          <a:bodyPr/>
          <a:lstStyle/>
          <a:p>
            <a:pPr eaLnBrk="1" fontAlgn="auto" hangingPunct="1">
              <a:spcAft>
                <a:spcPts val="0"/>
              </a:spcAft>
              <a:defRPr/>
            </a:pPr>
            <a:r>
              <a:rPr lang="en-US" dirty="0" smtClean="0"/>
              <a:t>Implementation Steps so far</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pPr eaLnBrk="1" hangingPunct="1">
              <a:defRPr/>
            </a:pPr>
            <a:r>
              <a:rPr lang="en-US" dirty="0" smtClean="0"/>
              <a:t>Marketing</a:t>
            </a:r>
            <a:endParaRPr lang="en-US" dirty="0"/>
          </a:p>
        </p:txBody>
      </p:sp>
      <p:sp>
        <p:nvSpPr>
          <p:cNvPr id="36867" name="Rectangle 3"/>
          <p:cNvSpPr>
            <a:spLocks noGrp="1" noChangeArrowheads="1"/>
          </p:cNvSpPr>
          <p:nvPr>
            <p:ph type="body" idx="1"/>
          </p:nvPr>
        </p:nvSpPr>
        <p:spPr/>
        <p:txBody>
          <a:bodyPr/>
          <a:lstStyle/>
          <a:p>
            <a:pPr eaLnBrk="1" hangingPunct="1">
              <a:lnSpc>
                <a:spcPct val="90000"/>
              </a:lnSpc>
            </a:pPr>
            <a:r>
              <a:rPr lang="en-US" altLang="en-US" smtClean="0"/>
              <a:t>Marketing is a key component of your business plan and achieving the results you are aiming for</a:t>
            </a:r>
          </a:p>
          <a:p>
            <a:pPr eaLnBrk="1" hangingPunct="1">
              <a:lnSpc>
                <a:spcPct val="90000"/>
              </a:lnSpc>
            </a:pPr>
            <a:endParaRPr lang="en-US" altLang="en-US" smtClean="0"/>
          </a:p>
          <a:p>
            <a:pPr eaLnBrk="1" hangingPunct="1">
              <a:lnSpc>
                <a:spcPct val="90000"/>
              </a:lnSpc>
            </a:pPr>
            <a:r>
              <a:rPr lang="en-US" altLang="en-US" smtClean="0"/>
              <a:t>A Market Analysis shows your understanding of the market, your customers and your competitors. </a:t>
            </a:r>
          </a:p>
          <a:p>
            <a:pPr eaLnBrk="1" hangingPunct="1">
              <a:lnSpc>
                <a:spcPct val="90000"/>
              </a:lnSpc>
            </a:pPr>
            <a:endParaRPr lang="en-US" altLang="en-US" smtClean="0"/>
          </a:p>
          <a:p>
            <a:pPr eaLnBrk="1" hangingPunct="1">
              <a:lnSpc>
                <a:spcPct val="90000"/>
              </a:lnSpc>
            </a:pPr>
            <a:r>
              <a:rPr lang="en-US" altLang="en-US" smtClean="0"/>
              <a:t>A Marketing Plan to present the strategies to develop the leads for achieving the sales forecasts you are projecting.</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p:txBody>
          <a:bodyPr/>
          <a:lstStyle/>
          <a:p>
            <a:pPr eaLnBrk="1" hangingPunct="1">
              <a:defRPr/>
            </a:pPr>
            <a:r>
              <a:rPr lang="en-US" dirty="0" smtClean="0"/>
              <a:t>Steps to a marketing plan</a:t>
            </a:r>
            <a:endParaRPr lang="en-US" dirty="0"/>
          </a:p>
        </p:txBody>
      </p:sp>
      <p:sp>
        <p:nvSpPr>
          <p:cNvPr id="37891" name="Rectangle 3"/>
          <p:cNvSpPr>
            <a:spLocks noGrp="1" noChangeArrowheads="1"/>
          </p:cNvSpPr>
          <p:nvPr>
            <p:ph type="body" idx="4294967295"/>
          </p:nvPr>
        </p:nvSpPr>
        <p:spPr/>
        <p:txBody>
          <a:bodyPr/>
          <a:lstStyle/>
          <a:p>
            <a:pPr eaLnBrk="1" hangingPunct="1"/>
            <a:r>
              <a:rPr lang="en-US" altLang="en-US" smtClean="0"/>
              <a:t>Define your market </a:t>
            </a:r>
          </a:p>
          <a:p>
            <a:pPr eaLnBrk="1" hangingPunct="1"/>
            <a:r>
              <a:rPr lang="en-US" altLang="en-US" smtClean="0"/>
              <a:t>Analyze your market and industry </a:t>
            </a:r>
          </a:p>
          <a:p>
            <a:pPr eaLnBrk="1" hangingPunct="1"/>
            <a:r>
              <a:rPr lang="en-US" altLang="en-US" smtClean="0"/>
              <a:t>Identify your marketing and sales strategies </a:t>
            </a:r>
          </a:p>
          <a:p>
            <a:pPr eaLnBrk="1" hangingPunct="1"/>
            <a:r>
              <a:rPr lang="en-US" altLang="en-US" smtClean="0"/>
              <a:t>Describe your advertising and promotional activities </a:t>
            </a:r>
          </a:p>
          <a:p>
            <a:pPr eaLnBrk="1" hangingPunct="1"/>
            <a:r>
              <a:rPr lang="en-US" altLang="en-US" smtClean="0"/>
              <a:t>Your marketing plan is a key component of your business plan</a:t>
            </a:r>
          </a:p>
          <a:p>
            <a:pPr eaLnBrk="1" hangingPunct="1">
              <a:buFont typeface="Wingdings" pitchFamily="2" charset="2"/>
              <a:buChar char="•"/>
            </a:pPr>
            <a:endParaRPr lang="en-US" altLang="en-US" smtClean="0"/>
          </a:p>
          <a:p>
            <a:pPr eaLnBrk="1" hangingPunct="1">
              <a:buFont typeface="Wingdings" pitchFamily="2" charset="2"/>
              <a:buChar char="•"/>
            </a:pPr>
            <a:endParaRPr lang="en-US" alt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pPr eaLnBrk="1" hangingPunct="1">
              <a:defRPr/>
            </a:pPr>
            <a:r>
              <a:rPr lang="en-US"/>
              <a:t>Market Research – Why do it? </a:t>
            </a:r>
          </a:p>
        </p:txBody>
      </p:sp>
      <p:sp>
        <p:nvSpPr>
          <p:cNvPr id="38915" name="Rectangle 3"/>
          <p:cNvSpPr>
            <a:spLocks noGrp="1" noChangeArrowheads="1"/>
          </p:cNvSpPr>
          <p:nvPr>
            <p:ph type="body" idx="1"/>
          </p:nvPr>
        </p:nvSpPr>
        <p:spPr/>
        <p:txBody>
          <a:bodyPr/>
          <a:lstStyle/>
          <a:p>
            <a:pPr eaLnBrk="1" hangingPunct="1"/>
            <a:r>
              <a:rPr lang="en-US" altLang="en-US" smtClean="0"/>
              <a:t>Obtain data about your geographic market</a:t>
            </a:r>
          </a:p>
          <a:p>
            <a:pPr eaLnBrk="1" hangingPunct="1"/>
            <a:r>
              <a:rPr lang="en-US" altLang="en-US" smtClean="0"/>
              <a:t>Obtain data about your customers and potential customers</a:t>
            </a:r>
          </a:p>
          <a:p>
            <a:pPr eaLnBrk="1" hangingPunct="1"/>
            <a:r>
              <a:rPr lang="en-US" altLang="en-US" smtClean="0"/>
              <a:t>Obtain data about your competitors</a:t>
            </a:r>
          </a:p>
          <a:p>
            <a:pPr eaLnBrk="1" hangingPunct="1"/>
            <a:r>
              <a:rPr lang="en-US" altLang="en-US" smtClean="0"/>
              <a:t>Ensure you are on the right track with your marketing efforts</a:t>
            </a:r>
          </a:p>
          <a:p>
            <a:pPr eaLnBrk="1" hangingPunct="1"/>
            <a:endParaRPr lang="en-US" altLang="en-US" smtClean="0"/>
          </a:p>
          <a:p>
            <a:pPr eaLnBrk="1" hangingPunct="1"/>
            <a:endParaRPr lang="en-US" alt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8" name="Rectangle 4"/>
          <p:cNvSpPr>
            <a:spLocks noGrp="1" noChangeArrowheads="1"/>
          </p:cNvSpPr>
          <p:nvPr>
            <p:ph type="title"/>
          </p:nvPr>
        </p:nvSpPr>
        <p:spPr/>
        <p:txBody>
          <a:bodyPr/>
          <a:lstStyle/>
          <a:p>
            <a:pPr eaLnBrk="1" hangingPunct="1">
              <a:defRPr/>
            </a:pPr>
            <a:r>
              <a:rPr lang="en-US"/>
              <a:t>How to do Market Research</a:t>
            </a:r>
          </a:p>
        </p:txBody>
      </p:sp>
      <p:sp>
        <p:nvSpPr>
          <p:cNvPr id="39939" name="Rectangle 5"/>
          <p:cNvSpPr>
            <a:spLocks noGrp="1" noChangeArrowheads="1"/>
          </p:cNvSpPr>
          <p:nvPr>
            <p:ph type="body" idx="1"/>
          </p:nvPr>
        </p:nvSpPr>
        <p:spPr/>
        <p:txBody>
          <a:bodyPr/>
          <a:lstStyle/>
          <a:p>
            <a:pPr eaLnBrk="1" hangingPunct="1"/>
            <a:r>
              <a:rPr lang="en-US" altLang="en-US" sz="2600" smtClean="0"/>
              <a:t>Primary – Do your own research</a:t>
            </a:r>
          </a:p>
          <a:p>
            <a:pPr lvl="1" eaLnBrk="1" hangingPunct="1"/>
            <a:r>
              <a:rPr lang="en-US" altLang="en-US" sz="2200" smtClean="0"/>
              <a:t>Identify competitors via Yellow Pages or online</a:t>
            </a:r>
          </a:p>
          <a:p>
            <a:pPr lvl="1" eaLnBrk="1" hangingPunct="1"/>
            <a:r>
              <a:rPr lang="en-US" altLang="en-US" sz="2200" smtClean="0"/>
              <a:t>Conduct surveys</a:t>
            </a:r>
          </a:p>
          <a:p>
            <a:pPr lvl="1" eaLnBrk="1" hangingPunct="1"/>
            <a:r>
              <a:rPr lang="en-US" altLang="en-US" sz="2200" smtClean="0"/>
              <a:t>Do focus group interviews</a:t>
            </a:r>
          </a:p>
          <a:p>
            <a:pPr lvl="1" eaLnBrk="1" hangingPunct="1"/>
            <a:endParaRPr lang="en-US" altLang="en-US" sz="2200" smtClean="0"/>
          </a:p>
          <a:p>
            <a:pPr eaLnBrk="1" hangingPunct="1"/>
            <a:r>
              <a:rPr lang="en-US" altLang="en-US" sz="2600" smtClean="0"/>
              <a:t>Secondary – Use other people’s research</a:t>
            </a:r>
          </a:p>
          <a:p>
            <a:pPr lvl="1" eaLnBrk="1" hangingPunct="1"/>
            <a:r>
              <a:rPr lang="en-US" altLang="en-US" sz="2200" smtClean="0"/>
              <a:t>Published Information: Industry profiles, trade journals, newspapers, magazines, census data etc.</a:t>
            </a:r>
          </a:p>
          <a:p>
            <a:pPr lvl="1" eaLnBrk="1" hangingPunct="1"/>
            <a:r>
              <a:rPr lang="en-US" altLang="en-US" sz="2200" smtClean="0"/>
              <a:t>Sources: Trade Associations, Vendors, Chamber of Commerce</a:t>
            </a:r>
          </a:p>
          <a:p>
            <a:pPr eaLnBrk="1" hangingPunct="1"/>
            <a:endParaRPr lang="en-US" altLang="en-US" sz="2600" smtClean="0"/>
          </a:p>
          <a:p>
            <a:pPr eaLnBrk="1" hangingPunct="1"/>
            <a:endParaRPr lang="en-US" altLang="en-US" sz="26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pPr eaLnBrk="1" hangingPunct="1">
              <a:defRPr/>
            </a:pPr>
            <a:r>
              <a:rPr lang="en-US" dirty="0" smtClean="0"/>
              <a:t>Document your research</a:t>
            </a:r>
            <a:endParaRPr lang="en-US" dirty="0"/>
          </a:p>
        </p:txBody>
      </p:sp>
      <p:sp>
        <p:nvSpPr>
          <p:cNvPr id="40963" name="Rectangle 3"/>
          <p:cNvSpPr>
            <a:spLocks noGrp="1" noChangeArrowheads="1"/>
          </p:cNvSpPr>
          <p:nvPr>
            <p:ph type="body" sz="half" idx="1"/>
          </p:nvPr>
        </p:nvSpPr>
        <p:spPr>
          <a:xfrm>
            <a:off x="228600" y="1447800"/>
            <a:ext cx="4038600" cy="2789238"/>
          </a:xfrm>
        </p:spPr>
        <p:txBody>
          <a:bodyPr/>
          <a:lstStyle/>
          <a:p>
            <a:pPr eaLnBrk="1" hangingPunct="1"/>
            <a:r>
              <a:rPr lang="en-US" altLang="en-US" sz="2600" smtClean="0"/>
              <a:t>Show statistics, numbers, and sources. </a:t>
            </a:r>
          </a:p>
          <a:p>
            <a:pPr eaLnBrk="1" hangingPunct="1"/>
            <a:r>
              <a:rPr lang="en-US" altLang="en-US" sz="2600" smtClean="0"/>
              <a:t>Your marketing plan will become the basis, for your sales projection. </a:t>
            </a:r>
          </a:p>
          <a:p>
            <a:pPr eaLnBrk="1" hangingPunct="1"/>
            <a:endParaRPr lang="en-US" altLang="en-US" sz="2600" smtClean="0"/>
          </a:p>
        </p:txBody>
      </p:sp>
      <p:pic>
        <p:nvPicPr>
          <p:cNvPr id="40964" name="Picture 5" descr="Fotolia_25705265_XS"/>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267200" y="2590800"/>
            <a:ext cx="4038600" cy="2695575"/>
          </a:xfrm>
          <a:noFill/>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pPr eaLnBrk="1" hangingPunct="1">
              <a:defRPr/>
            </a:pPr>
            <a:r>
              <a:rPr lang="en-US" dirty="0" smtClean="0"/>
              <a:t>Market Analysis - </a:t>
            </a:r>
            <a:r>
              <a:rPr lang="en-US" dirty="0"/>
              <a:t>Economics</a:t>
            </a:r>
          </a:p>
        </p:txBody>
      </p:sp>
      <p:sp>
        <p:nvSpPr>
          <p:cNvPr id="41987" name="Rectangle 3"/>
          <p:cNvSpPr>
            <a:spLocks noGrp="1" noChangeArrowheads="1"/>
          </p:cNvSpPr>
          <p:nvPr>
            <p:ph type="body" idx="1"/>
          </p:nvPr>
        </p:nvSpPr>
        <p:spPr>
          <a:xfrm>
            <a:off x="457200" y="1719263"/>
            <a:ext cx="8229600" cy="4589462"/>
          </a:xfrm>
        </p:spPr>
        <p:txBody>
          <a:bodyPr/>
          <a:lstStyle/>
          <a:p>
            <a:pPr eaLnBrk="1" hangingPunct="1">
              <a:lnSpc>
                <a:spcPct val="90000"/>
              </a:lnSpc>
            </a:pPr>
            <a:r>
              <a:rPr lang="en-US" altLang="en-US" sz="2100" smtClean="0"/>
              <a:t>Facts about your industry</a:t>
            </a:r>
          </a:p>
          <a:p>
            <a:pPr eaLnBrk="1" hangingPunct="1">
              <a:lnSpc>
                <a:spcPct val="90000"/>
              </a:lnSpc>
            </a:pPr>
            <a:r>
              <a:rPr lang="en-US" altLang="en-US" sz="2100" smtClean="0"/>
              <a:t>Total size of your market and Percentage share you have</a:t>
            </a:r>
          </a:p>
          <a:p>
            <a:pPr eaLnBrk="1" hangingPunct="1">
              <a:lnSpc>
                <a:spcPct val="90000"/>
              </a:lnSpc>
            </a:pPr>
            <a:r>
              <a:rPr lang="en-US" altLang="en-US" sz="2100" smtClean="0"/>
              <a:t>Current demand in target market</a:t>
            </a:r>
          </a:p>
          <a:p>
            <a:pPr eaLnBrk="1" hangingPunct="1">
              <a:lnSpc>
                <a:spcPct val="90000"/>
              </a:lnSpc>
            </a:pPr>
            <a:r>
              <a:rPr lang="en-US" altLang="en-US" sz="2100" smtClean="0"/>
              <a:t>Growth history</a:t>
            </a:r>
          </a:p>
          <a:p>
            <a:pPr eaLnBrk="1" hangingPunct="1">
              <a:lnSpc>
                <a:spcPct val="90000"/>
              </a:lnSpc>
            </a:pPr>
            <a:r>
              <a:rPr lang="en-US" altLang="en-US" sz="2100" smtClean="0"/>
              <a:t>Trends in target market — growth trends, trends in consumer preferences, and trends in product development</a:t>
            </a:r>
          </a:p>
          <a:p>
            <a:pPr eaLnBrk="1" hangingPunct="1">
              <a:lnSpc>
                <a:spcPct val="90000"/>
              </a:lnSpc>
            </a:pPr>
            <a:r>
              <a:rPr lang="en-US" altLang="en-US" sz="2100" smtClean="0"/>
              <a:t>Growth potential and opportunity for a business of your size</a:t>
            </a:r>
          </a:p>
          <a:p>
            <a:pPr eaLnBrk="1" hangingPunct="1">
              <a:lnSpc>
                <a:spcPct val="90000"/>
              </a:lnSpc>
            </a:pPr>
            <a:r>
              <a:rPr lang="en-US" altLang="en-US" sz="2100" smtClean="0"/>
              <a:t>Barriers to entry for new competitors </a:t>
            </a:r>
          </a:p>
          <a:p>
            <a:pPr eaLnBrk="1" hangingPunct="1">
              <a:lnSpc>
                <a:spcPct val="90000"/>
              </a:lnSpc>
            </a:pPr>
            <a:r>
              <a:rPr lang="en-US" altLang="en-US" sz="2100" smtClean="0"/>
              <a:t>Other factors that can affect your business</a:t>
            </a:r>
          </a:p>
          <a:p>
            <a:pPr lvl="1" eaLnBrk="1" hangingPunct="1">
              <a:lnSpc>
                <a:spcPct val="90000"/>
              </a:lnSpc>
            </a:pPr>
            <a:r>
              <a:rPr lang="en-US" altLang="en-US" smtClean="0"/>
              <a:t>Change in technology</a:t>
            </a:r>
          </a:p>
          <a:p>
            <a:pPr lvl="1" eaLnBrk="1" hangingPunct="1">
              <a:lnSpc>
                <a:spcPct val="90000"/>
              </a:lnSpc>
            </a:pPr>
            <a:r>
              <a:rPr lang="en-US" altLang="en-US" smtClean="0"/>
              <a:t>Government regulations</a:t>
            </a:r>
          </a:p>
          <a:p>
            <a:pPr lvl="1" eaLnBrk="1" hangingPunct="1">
              <a:lnSpc>
                <a:spcPct val="90000"/>
              </a:lnSpc>
            </a:pPr>
            <a:r>
              <a:rPr lang="en-US" altLang="en-US" smtClean="0"/>
              <a:t>Changing economy</a:t>
            </a:r>
          </a:p>
          <a:p>
            <a:pPr lvl="1" eaLnBrk="1" hangingPunct="1">
              <a:lnSpc>
                <a:spcPct val="90000"/>
              </a:lnSpc>
            </a:pPr>
            <a:r>
              <a:rPr lang="en-US" altLang="en-US" smtClean="0"/>
              <a:t>Change in your industry</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pPr eaLnBrk="1" hangingPunct="1">
              <a:defRPr/>
            </a:pPr>
            <a:r>
              <a:rPr lang="en-US" dirty="0" smtClean="0"/>
              <a:t>Products and Services</a:t>
            </a:r>
            <a:endParaRPr lang="en-US" dirty="0"/>
          </a:p>
        </p:txBody>
      </p:sp>
      <p:sp>
        <p:nvSpPr>
          <p:cNvPr id="43011" name="Rectangle 3"/>
          <p:cNvSpPr>
            <a:spLocks noGrp="1" noChangeArrowheads="1"/>
          </p:cNvSpPr>
          <p:nvPr>
            <p:ph type="body" idx="1"/>
          </p:nvPr>
        </p:nvSpPr>
        <p:spPr/>
        <p:txBody>
          <a:bodyPr/>
          <a:lstStyle/>
          <a:p>
            <a:pPr eaLnBrk="1" hangingPunct="1"/>
            <a:r>
              <a:rPr lang="en-US" altLang="en-US" smtClean="0"/>
              <a:t>Features - Tangible</a:t>
            </a:r>
          </a:p>
          <a:p>
            <a:pPr lvl="1" eaLnBrk="1" hangingPunct="1"/>
            <a:r>
              <a:rPr lang="en-US" altLang="en-US" smtClean="0"/>
              <a:t>What does your product/service do?</a:t>
            </a:r>
          </a:p>
          <a:p>
            <a:pPr lvl="1" eaLnBrk="1" hangingPunct="1"/>
            <a:r>
              <a:rPr lang="en-US" altLang="en-US" smtClean="0"/>
              <a:t>What is special about it?</a:t>
            </a:r>
          </a:p>
          <a:p>
            <a:pPr eaLnBrk="1" hangingPunct="1"/>
            <a:r>
              <a:rPr lang="en-US" altLang="en-US" smtClean="0"/>
              <a:t>Benefits - Emotional</a:t>
            </a:r>
          </a:p>
          <a:p>
            <a:pPr lvl="1" eaLnBrk="1" hangingPunct="1"/>
            <a:r>
              <a:rPr lang="en-US" altLang="en-US" smtClean="0"/>
              <a:t> What does it do for your customer</a:t>
            </a:r>
          </a:p>
          <a:p>
            <a:pPr eaLnBrk="1" hangingPunct="1"/>
            <a:r>
              <a:rPr lang="en-US" altLang="en-US" smtClean="0"/>
              <a:t>After sale services</a:t>
            </a:r>
          </a:p>
          <a:p>
            <a:pPr lvl="1" eaLnBrk="1" hangingPunct="1"/>
            <a:r>
              <a:rPr lang="en-US" altLang="en-US" smtClean="0"/>
              <a:t> Warranty, service contract, support, follow-up</a:t>
            </a:r>
          </a:p>
          <a:p>
            <a:pPr lvl="1" eaLnBrk="1" hangingPunct="1"/>
            <a:endParaRPr lang="en-US" altLang="en-US" smtClean="0"/>
          </a:p>
          <a:p>
            <a:pPr eaLnBrk="1" hangingPunct="1"/>
            <a:r>
              <a:rPr lang="en-US" altLang="en-US" smtClean="0"/>
              <a:t>What is your Unique Core Differentiator???</a:t>
            </a:r>
          </a:p>
          <a:p>
            <a:pPr lvl="1" eaLnBrk="1" hangingPunct="1"/>
            <a:r>
              <a:rPr lang="en-US" altLang="en-US" smtClean="0"/>
              <a:t> What is </a:t>
            </a:r>
            <a:r>
              <a:rPr lang="en-US" altLang="en-US" u="sng" smtClean="0"/>
              <a:t>really</a:t>
            </a:r>
            <a:r>
              <a:rPr lang="en-US" altLang="en-US" smtClean="0"/>
              <a:t> different about you and what does that mean for your customer</a:t>
            </a:r>
          </a:p>
          <a:p>
            <a:pPr lvl="1" eaLnBrk="1" hangingPunct="1"/>
            <a:r>
              <a:rPr lang="en-US" altLang="en-US" smtClean="0"/>
              <a:t>Try to think of things that your competitors can’t or don’t say</a:t>
            </a:r>
          </a:p>
          <a:p>
            <a:pPr lvl="1" eaLnBrk="1" hangingPunct="1"/>
            <a:endParaRPr lang="en-US" alt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lstStyle/>
          <a:p>
            <a:pPr eaLnBrk="1" hangingPunct="1">
              <a:defRPr/>
            </a:pPr>
            <a:r>
              <a:rPr lang="en-US" dirty="0" smtClean="0"/>
              <a:t>Who are your Customers?</a:t>
            </a:r>
            <a:endParaRPr lang="en-US" dirty="0"/>
          </a:p>
        </p:txBody>
      </p:sp>
      <p:sp>
        <p:nvSpPr>
          <p:cNvPr id="44035" name="Rectangle 3"/>
          <p:cNvSpPr>
            <a:spLocks noGrp="1" noChangeArrowheads="1"/>
          </p:cNvSpPr>
          <p:nvPr>
            <p:ph type="body" idx="1"/>
          </p:nvPr>
        </p:nvSpPr>
        <p:spPr/>
        <p:txBody>
          <a:bodyPr/>
          <a:lstStyle/>
          <a:p>
            <a:pPr eaLnBrk="1" hangingPunct="1"/>
            <a:r>
              <a:rPr lang="en-US" altLang="en-US" smtClean="0"/>
              <a:t>Identify your customers</a:t>
            </a:r>
          </a:p>
          <a:p>
            <a:pPr lvl="1" eaLnBrk="1" hangingPunct="1"/>
            <a:r>
              <a:rPr lang="en-US" altLang="en-US" smtClean="0"/>
              <a:t>Characteristics</a:t>
            </a:r>
          </a:p>
          <a:p>
            <a:pPr lvl="1" eaLnBrk="1" hangingPunct="1"/>
            <a:r>
              <a:rPr lang="en-US" altLang="en-US" smtClean="0"/>
              <a:t>Geographic Location</a:t>
            </a:r>
          </a:p>
          <a:p>
            <a:pPr eaLnBrk="1" hangingPunct="1"/>
            <a:r>
              <a:rPr lang="en-US" altLang="en-US" smtClean="0"/>
              <a:t>More than one customer group?</a:t>
            </a:r>
          </a:p>
          <a:p>
            <a:pPr eaLnBrk="1" hangingPunct="1"/>
            <a:r>
              <a:rPr lang="en-US" altLang="en-US" smtClean="0"/>
              <a:t>Are there intermediaries? </a:t>
            </a:r>
          </a:p>
          <a:p>
            <a:pPr eaLnBrk="1" hangingPunct="1"/>
            <a:r>
              <a:rPr lang="en-US" altLang="en-US" smtClean="0"/>
              <a:t>Identify most important groups </a:t>
            </a:r>
          </a:p>
          <a:p>
            <a:pPr eaLnBrk="1" hangingPunct="1"/>
            <a:r>
              <a:rPr lang="en-US" altLang="en-US" smtClean="0"/>
              <a:t>Construct demographic profiles for each</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a:lstStyle/>
          <a:p>
            <a:pPr eaLnBrk="1" hangingPunct="1">
              <a:defRPr/>
            </a:pPr>
            <a:r>
              <a:rPr lang="en-US"/>
              <a:t>Demographic Profile - Consumers</a:t>
            </a:r>
          </a:p>
        </p:txBody>
      </p:sp>
      <p:sp>
        <p:nvSpPr>
          <p:cNvPr id="45059" name="Rectangle 3"/>
          <p:cNvSpPr>
            <a:spLocks noGrp="1" noChangeArrowheads="1"/>
          </p:cNvSpPr>
          <p:nvPr>
            <p:ph type="body" sz="half" idx="1"/>
          </p:nvPr>
        </p:nvSpPr>
        <p:spPr/>
        <p:txBody>
          <a:bodyPr/>
          <a:lstStyle/>
          <a:p>
            <a:pPr eaLnBrk="1" hangingPunct="1"/>
            <a:r>
              <a:rPr lang="en-US" altLang="en-US" sz="2600" smtClean="0"/>
              <a:t>Age</a:t>
            </a:r>
          </a:p>
          <a:p>
            <a:pPr eaLnBrk="1" hangingPunct="1"/>
            <a:r>
              <a:rPr lang="en-US" altLang="en-US" sz="2600" smtClean="0"/>
              <a:t>Gender</a:t>
            </a:r>
          </a:p>
          <a:p>
            <a:pPr eaLnBrk="1" hangingPunct="1"/>
            <a:r>
              <a:rPr lang="en-US" altLang="en-US" sz="2600" smtClean="0"/>
              <a:t>Location</a:t>
            </a:r>
          </a:p>
          <a:p>
            <a:pPr eaLnBrk="1" hangingPunct="1"/>
            <a:r>
              <a:rPr lang="en-US" altLang="en-US" sz="2600" smtClean="0"/>
              <a:t>Income level</a:t>
            </a:r>
          </a:p>
          <a:p>
            <a:pPr eaLnBrk="1" hangingPunct="1"/>
            <a:r>
              <a:rPr lang="en-US" altLang="en-US" sz="2600" smtClean="0"/>
              <a:t>Social class/occupation</a:t>
            </a:r>
          </a:p>
          <a:p>
            <a:pPr eaLnBrk="1" hangingPunct="1"/>
            <a:r>
              <a:rPr lang="en-US" altLang="en-US" sz="2600" smtClean="0"/>
              <a:t>Education</a:t>
            </a:r>
          </a:p>
          <a:p>
            <a:pPr eaLnBrk="1" hangingPunct="1"/>
            <a:r>
              <a:rPr lang="en-US" altLang="en-US" sz="2600" smtClean="0"/>
              <a:t>Other </a:t>
            </a:r>
          </a:p>
          <a:p>
            <a:pPr lvl="1" eaLnBrk="1" hangingPunct="1"/>
            <a:r>
              <a:rPr lang="en-US" altLang="en-US" sz="2200" smtClean="0"/>
              <a:t>Home Value, etc. </a:t>
            </a:r>
          </a:p>
          <a:p>
            <a:pPr eaLnBrk="1" hangingPunct="1"/>
            <a:endParaRPr lang="en-US" altLang="en-US" sz="2600" smtClean="0"/>
          </a:p>
        </p:txBody>
      </p:sp>
      <p:pic>
        <p:nvPicPr>
          <p:cNvPr id="45060" name="Picture 5" descr="Fotolia_31192829_XS"/>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267200" y="1600200"/>
            <a:ext cx="4038600" cy="3619500"/>
          </a:xfrm>
          <a:noFill/>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pPr eaLnBrk="1" hangingPunct="1">
              <a:defRPr/>
            </a:pPr>
            <a:r>
              <a:rPr lang="en-US"/>
              <a:t>Demographic Profile – Business Customers</a:t>
            </a:r>
          </a:p>
        </p:txBody>
      </p:sp>
      <p:sp>
        <p:nvSpPr>
          <p:cNvPr id="46083" name="Rectangle 3"/>
          <p:cNvSpPr>
            <a:spLocks noGrp="1" noChangeArrowheads="1"/>
          </p:cNvSpPr>
          <p:nvPr>
            <p:ph type="body" idx="1"/>
          </p:nvPr>
        </p:nvSpPr>
        <p:spPr/>
        <p:txBody>
          <a:bodyPr/>
          <a:lstStyle/>
          <a:p>
            <a:pPr eaLnBrk="1" hangingPunct="1"/>
            <a:r>
              <a:rPr lang="en-US" altLang="en-US" smtClean="0"/>
              <a:t>Industry (or niche)</a:t>
            </a:r>
          </a:p>
          <a:p>
            <a:pPr eaLnBrk="1" hangingPunct="1"/>
            <a:r>
              <a:rPr lang="en-US" altLang="en-US" smtClean="0"/>
              <a:t>Location</a:t>
            </a:r>
          </a:p>
          <a:p>
            <a:pPr eaLnBrk="1" hangingPunct="1"/>
            <a:r>
              <a:rPr lang="en-US" altLang="en-US" smtClean="0"/>
              <a:t>Size of firm</a:t>
            </a:r>
          </a:p>
          <a:p>
            <a:pPr eaLnBrk="1" hangingPunct="1"/>
            <a:r>
              <a:rPr lang="en-US" altLang="en-US" smtClean="0"/>
              <a:t>Quality/technology/price preferences</a:t>
            </a:r>
          </a:p>
          <a:p>
            <a:pPr eaLnBrk="1" hangingPunct="1"/>
            <a:r>
              <a:rPr lang="en-US" altLang="en-US" smtClean="0"/>
              <a:t>Other</a:t>
            </a:r>
          </a:p>
          <a:p>
            <a:pPr eaLnBrk="1" hangingPunct="1"/>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
          <p:cNvSpPr>
            <a:spLocks noGrp="1"/>
          </p:cNvSpPr>
          <p:nvPr>
            <p:ph idx="1"/>
          </p:nvPr>
        </p:nvSpPr>
        <p:spPr/>
        <p:txBody>
          <a:bodyPr/>
          <a:lstStyle/>
          <a:p>
            <a:pPr eaLnBrk="1" hangingPunct="1"/>
            <a:r>
              <a:rPr lang="en-US" altLang="en-US" dirty="0" smtClean="0"/>
              <a:t>Additional </a:t>
            </a:r>
            <a:r>
              <a:rPr lang="en-US" altLang="en-US" dirty="0" smtClean="0"/>
              <a:t>activities</a:t>
            </a:r>
          </a:p>
          <a:p>
            <a:pPr lvl="1" eaLnBrk="1" hangingPunct="1"/>
            <a:r>
              <a:rPr lang="en-US" altLang="en-US" dirty="0" smtClean="0"/>
              <a:t>Values Exercise</a:t>
            </a:r>
          </a:p>
          <a:p>
            <a:endParaRPr lang="en-US" altLang="en-US" dirty="0" smtClean="0"/>
          </a:p>
        </p:txBody>
      </p:sp>
      <p:sp>
        <p:nvSpPr>
          <p:cNvPr id="3" name="Title 2"/>
          <p:cNvSpPr>
            <a:spLocks noGrp="1"/>
          </p:cNvSpPr>
          <p:nvPr>
            <p:ph type="title"/>
          </p:nvPr>
        </p:nvSpPr>
        <p:spPr/>
        <p:txBody>
          <a:bodyPr/>
          <a:lstStyle/>
          <a:p>
            <a:pPr>
              <a:defRPr/>
            </a:pPr>
            <a:r>
              <a:rPr lang="en-US" dirty="0" smtClean="0"/>
              <a:t>Implementation </a:t>
            </a:r>
            <a:r>
              <a:rPr lang="en-US" dirty="0"/>
              <a:t>S</a:t>
            </a:r>
            <a:r>
              <a:rPr lang="en-US" dirty="0" smtClean="0"/>
              <a:t>teps (cont.)</a:t>
            </a:r>
            <a:endParaRPr lang="en-US" dirty="0"/>
          </a:p>
        </p:txBody>
      </p:sp>
      <p:sp>
        <p:nvSpPr>
          <p:cNvPr id="6" name="Slide Number Placeholder 5"/>
          <p:cNvSpPr>
            <a:spLocks noGrp="1"/>
          </p:cNvSpPr>
          <p:nvPr>
            <p:ph type="sldNum" sz="quarter" idx="12"/>
          </p:nvPr>
        </p:nvSpPr>
        <p:spPr/>
        <p:txBody>
          <a:bodyPr/>
          <a:lstStyle/>
          <a:p>
            <a:pPr>
              <a:defRPr/>
            </a:pPr>
            <a:fld id="{E53B3F2A-F3F6-4C9D-B221-CA3ABA70D40C}"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lstStyle/>
          <a:p>
            <a:pPr eaLnBrk="1" hangingPunct="1">
              <a:defRPr/>
            </a:pPr>
            <a:r>
              <a:rPr lang="en-US" dirty="0" smtClean="0"/>
              <a:t>Competitors</a:t>
            </a:r>
            <a:endParaRPr lang="en-US" dirty="0"/>
          </a:p>
        </p:txBody>
      </p:sp>
      <p:sp>
        <p:nvSpPr>
          <p:cNvPr id="47107" name="Rectangle 3"/>
          <p:cNvSpPr>
            <a:spLocks noGrp="1" noChangeArrowheads="1"/>
          </p:cNvSpPr>
          <p:nvPr>
            <p:ph type="body" idx="1"/>
          </p:nvPr>
        </p:nvSpPr>
        <p:spPr/>
        <p:txBody>
          <a:bodyPr/>
          <a:lstStyle/>
          <a:p>
            <a:pPr eaLnBrk="1" hangingPunct="1"/>
            <a:r>
              <a:rPr lang="en-US" altLang="en-US" smtClean="0"/>
              <a:t>Who are your competitors?</a:t>
            </a:r>
          </a:p>
          <a:p>
            <a:pPr lvl="1" eaLnBrk="1" hangingPunct="1"/>
            <a:r>
              <a:rPr lang="en-US" altLang="en-US" smtClean="0"/>
              <a:t>Products/services</a:t>
            </a:r>
          </a:p>
          <a:p>
            <a:pPr lvl="1" eaLnBrk="1" hangingPunct="1"/>
            <a:r>
              <a:rPr lang="en-US" altLang="en-US" smtClean="0"/>
              <a:t>Companies</a:t>
            </a:r>
          </a:p>
          <a:p>
            <a:pPr eaLnBrk="1" hangingPunct="1"/>
            <a:r>
              <a:rPr lang="en-US" altLang="en-US" smtClean="0"/>
              <a:t>List your major competitors</a:t>
            </a:r>
          </a:p>
          <a:p>
            <a:pPr eaLnBrk="1" hangingPunct="1"/>
            <a:r>
              <a:rPr lang="en-US" altLang="en-US" smtClean="0"/>
              <a:t>Do they compete in all areas of your business or just for specific customers or services?</a:t>
            </a:r>
          </a:p>
          <a:p>
            <a:pPr eaLnBrk="1" hangingPunct="1"/>
            <a:r>
              <a:rPr lang="en-US" altLang="en-US" smtClean="0"/>
              <a:t>What are key competitive factors?</a:t>
            </a:r>
          </a:p>
          <a:p>
            <a:pPr eaLnBrk="1" hangingPunct="1"/>
            <a:r>
              <a:rPr lang="en-US" altLang="en-US" smtClean="0"/>
              <a:t>Analyze your strengths and weaknesses </a:t>
            </a:r>
          </a:p>
          <a:p>
            <a:pPr eaLnBrk="1" hangingPunct="1"/>
            <a:endParaRPr lang="en-US" alt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pPr eaLnBrk="1" hangingPunct="1">
              <a:defRPr/>
            </a:pPr>
            <a:r>
              <a:rPr lang="en-US"/>
              <a:t>What is your niche?</a:t>
            </a:r>
          </a:p>
        </p:txBody>
      </p:sp>
      <p:sp>
        <p:nvSpPr>
          <p:cNvPr id="48131" name="Rectangle 4"/>
          <p:cNvSpPr>
            <a:spLocks noGrp="1" noChangeArrowheads="1"/>
          </p:cNvSpPr>
          <p:nvPr>
            <p:ph type="body" sz="half" idx="1"/>
          </p:nvPr>
        </p:nvSpPr>
        <p:spPr/>
        <p:txBody>
          <a:bodyPr/>
          <a:lstStyle/>
          <a:p>
            <a:pPr eaLnBrk="1" hangingPunct="1"/>
            <a:r>
              <a:rPr lang="en-US" altLang="en-US" sz="2600" smtClean="0"/>
              <a:t>Your unique corner of the market</a:t>
            </a:r>
          </a:p>
        </p:txBody>
      </p:sp>
      <p:pic>
        <p:nvPicPr>
          <p:cNvPr id="48132" name="Picture 6" descr="Fotolia_14653918_XS"/>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3886200" y="2438400"/>
            <a:ext cx="4038600" cy="3208338"/>
          </a:xfrm>
          <a:noFill/>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pPr eaLnBrk="1" hangingPunct="1">
              <a:defRPr/>
            </a:pPr>
            <a:r>
              <a:rPr lang="en-US"/>
              <a:t>Marketing Strategy</a:t>
            </a:r>
          </a:p>
        </p:txBody>
      </p:sp>
      <p:sp>
        <p:nvSpPr>
          <p:cNvPr id="49155" name="Rectangle 3"/>
          <p:cNvSpPr>
            <a:spLocks noGrp="1" noChangeArrowheads="1"/>
          </p:cNvSpPr>
          <p:nvPr>
            <p:ph type="body" sz="half" idx="1"/>
          </p:nvPr>
        </p:nvSpPr>
        <p:spPr/>
        <p:txBody>
          <a:bodyPr/>
          <a:lstStyle/>
          <a:p>
            <a:pPr eaLnBrk="1" hangingPunct="1">
              <a:lnSpc>
                <a:spcPct val="90000"/>
              </a:lnSpc>
            </a:pPr>
            <a:r>
              <a:rPr lang="en-US" altLang="en-US" sz="1900" smtClean="0"/>
              <a:t>Promotion</a:t>
            </a:r>
          </a:p>
          <a:p>
            <a:pPr lvl="1" eaLnBrk="1" hangingPunct="1">
              <a:lnSpc>
                <a:spcPct val="90000"/>
              </a:lnSpc>
            </a:pPr>
            <a:r>
              <a:rPr lang="en-US" altLang="en-US" sz="1800" smtClean="0"/>
              <a:t>How do you get the word out?</a:t>
            </a:r>
          </a:p>
          <a:p>
            <a:pPr eaLnBrk="1" hangingPunct="1">
              <a:lnSpc>
                <a:spcPct val="90000"/>
              </a:lnSpc>
            </a:pPr>
            <a:r>
              <a:rPr lang="en-US" altLang="en-US" sz="1900" smtClean="0"/>
              <a:t>Advertising</a:t>
            </a:r>
          </a:p>
          <a:p>
            <a:pPr lvl="1" eaLnBrk="1" hangingPunct="1">
              <a:lnSpc>
                <a:spcPct val="90000"/>
              </a:lnSpc>
            </a:pPr>
            <a:r>
              <a:rPr lang="en-US" altLang="en-US" sz="1800" smtClean="0"/>
              <a:t>Media</a:t>
            </a:r>
          </a:p>
          <a:p>
            <a:pPr lvl="1" eaLnBrk="1" hangingPunct="1">
              <a:lnSpc>
                <a:spcPct val="90000"/>
              </a:lnSpc>
            </a:pPr>
            <a:r>
              <a:rPr lang="en-US" altLang="en-US" sz="1800" smtClean="0"/>
              <a:t>Frequency</a:t>
            </a:r>
          </a:p>
          <a:p>
            <a:pPr lvl="1" eaLnBrk="1" hangingPunct="1">
              <a:lnSpc>
                <a:spcPct val="90000"/>
              </a:lnSpc>
            </a:pPr>
            <a:r>
              <a:rPr lang="en-US" altLang="en-US" sz="1800" smtClean="0"/>
              <a:t>Effectiveness</a:t>
            </a:r>
          </a:p>
          <a:p>
            <a:pPr eaLnBrk="1" hangingPunct="1">
              <a:lnSpc>
                <a:spcPct val="90000"/>
              </a:lnSpc>
            </a:pPr>
            <a:r>
              <a:rPr lang="en-US" altLang="en-US" sz="1900" smtClean="0"/>
              <a:t>Other Marketing Methods</a:t>
            </a:r>
          </a:p>
          <a:p>
            <a:pPr lvl="1" eaLnBrk="1" hangingPunct="1">
              <a:lnSpc>
                <a:spcPct val="90000"/>
              </a:lnSpc>
            </a:pPr>
            <a:r>
              <a:rPr lang="en-US" altLang="en-US" sz="1800" smtClean="0"/>
              <a:t>Networking</a:t>
            </a:r>
          </a:p>
          <a:p>
            <a:pPr lvl="1" eaLnBrk="1" hangingPunct="1">
              <a:lnSpc>
                <a:spcPct val="90000"/>
              </a:lnSpc>
            </a:pPr>
            <a:r>
              <a:rPr lang="en-US" altLang="en-US" sz="1800" smtClean="0"/>
              <a:t>Home Shows</a:t>
            </a:r>
          </a:p>
          <a:p>
            <a:pPr lvl="1" eaLnBrk="1" hangingPunct="1">
              <a:lnSpc>
                <a:spcPct val="90000"/>
              </a:lnSpc>
            </a:pPr>
            <a:r>
              <a:rPr lang="en-US" altLang="en-US" sz="1800" smtClean="0"/>
              <a:t>Website/Online/Social Media </a:t>
            </a:r>
          </a:p>
          <a:p>
            <a:pPr eaLnBrk="1" hangingPunct="1">
              <a:lnSpc>
                <a:spcPct val="90000"/>
              </a:lnSpc>
            </a:pPr>
            <a:r>
              <a:rPr lang="en-US" altLang="en-US" sz="1900" smtClean="0"/>
              <a:t>Customer Communication Plan</a:t>
            </a:r>
          </a:p>
          <a:p>
            <a:pPr eaLnBrk="1" hangingPunct="1">
              <a:lnSpc>
                <a:spcPct val="90000"/>
              </a:lnSpc>
            </a:pPr>
            <a:r>
              <a:rPr lang="en-US" altLang="en-US" sz="1900" smtClean="0"/>
              <a:t>Marketing and Advertising Budget</a:t>
            </a:r>
          </a:p>
          <a:p>
            <a:pPr eaLnBrk="1" hangingPunct="1">
              <a:lnSpc>
                <a:spcPct val="90000"/>
              </a:lnSpc>
            </a:pPr>
            <a:r>
              <a:rPr lang="en-US" altLang="en-US" sz="1900" smtClean="0"/>
              <a:t>Pricing Strategy</a:t>
            </a:r>
          </a:p>
          <a:p>
            <a:pPr eaLnBrk="1" hangingPunct="1">
              <a:lnSpc>
                <a:spcPct val="90000"/>
              </a:lnSpc>
            </a:pPr>
            <a:endParaRPr lang="en-US" altLang="en-US" sz="1900" smtClean="0"/>
          </a:p>
        </p:txBody>
      </p:sp>
      <p:pic>
        <p:nvPicPr>
          <p:cNvPr id="49156" name="Picture 5" descr="Fotolia_6691979_XS"/>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191000" y="2209800"/>
            <a:ext cx="4038600" cy="2695575"/>
          </a:xfrm>
          <a:noFill/>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8" name="Rectangle 4"/>
          <p:cNvSpPr>
            <a:spLocks noGrp="1" noChangeArrowheads="1"/>
          </p:cNvSpPr>
          <p:nvPr>
            <p:ph type="title"/>
          </p:nvPr>
        </p:nvSpPr>
        <p:spPr/>
        <p:txBody>
          <a:bodyPr/>
          <a:lstStyle/>
          <a:p>
            <a:pPr eaLnBrk="1" hangingPunct="1">
              <a:defRPr/>
            </a:pPr>
            <a:r>
              <a:rPr lang="en-US"/>
              <a:t>Distribution Channels</a:t>
            </a:r>
          </a:p>
        </p:txBody>
      </p:sp>
      <p:sp>
        <p:nvSpPr>
          <p:cNvPr id="50179" name="Rectangle 5"/>
          <p:cNvSpPr>
            <a:spLocks noGrp="1" noChangeArrowheads="1"/>
          </p:cNvSpPr>
          <p:nvPr>
            <p:ph type="body" idx="1"/>
          </p:nvPr>
        </p:nvSpPr>
        <p:spPr/>
        <p:txBody>
          <a:bodyPr/>
          <a:lstStyle/>
          <a:p>
            <a:pPr eaLnBrk="1" hangingPunct="1"/>
            <a:r>
              <a:rPr lang="en-US" altLang="en-US" sz="2600" smtClean="0"/>
              <a:t>How do you sell your products or services?</a:t>
            </a:r>
          </a:p>
          <a:p>
            <a:pPr lvl="1" eaLnBrk="1" hangingPunct="1"/>
            <a:r>
              <a:rPr lang="en-US" altLang="en-US" sz="2200" smtClean="0"/>
              <a:t>Retail</a:t>
            </a:r>
          </a:p>
          <a:p>
            <a:pPr lvl="1" eaLnBrk="1" hangingPunct="1"/>
            <a:r>
              <a:rPr lang="en-US" altLang="en-US" sz="2200" smtClean="0"/>
              <a:t>Direct (mail order, internet)</a:t>
            </a:r>
          </a:p>
          <a:p>
            <a:pPr lvl="1" eaLnBrk="1" hangingPunct="1"/>
            <a:r>
              <a:rPr lang="en-US" altLang="en-US" sz="2200" smtClean="0"/>
              <a:t>Wholesale</a:t>
            </a:r>
          </a:p>
          <a:p>
            <a:pPr lvl="1" eaLnBrk="1" hangingPunct="1"/>
            <a:r>
              <a:rPr lang="en-US" altLang="en-US" sz="2200" smtClean="0"/>
              <a:t>Your own sales force</a:t>
            </a:r>
          </a:p>
          <a:p>
            <a:pPr lvl="1" eaLnBrk="1" hangingPunct="1"/>
            <a:r>
              <a:rPr lang="en-US" altLang="en-US" sz="2200" smtClean="0"/>
              <a:t>Agents</a:t>
            </a:r>
          </a:p>
          <a:p>
            <a:pPr lvl="1" eaLnBrk="1" hangingPunct="1"/>
            <a:r>
              <a:rPr lang="en-US" altLang="en-US" sz="2200" smtClean="0"/>
              <a:t>Independent reps</a:t>
            </a:r>
          </a:p>
          <a:p>
            <a:pPr eaLnBrk="1" hangingPunct="1"/>
            <a:r>
              <a:rPr lang="en-US" altLang="en-US" sz="2600" smtClean="0"/>
              <a:t>Has your marketing strategy proven effective?</a:t>
            </a:r>
          </a:p>
          <a:p>
            <a:pPr eaLnBrk="1" hangingPunct="1"/>
            <a:r>
              <a:rPr lang="en-US" altLang="en-US" sz="2600" smtClean="0"/>
              <a:t>Do you need to make any changes or additions to current strategies?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lstStyle/>
          <a:p>
            <a:pPr eaLnBrk="1" hangingPunct="1">
              <a:defRPr/>
            </a:pPr>
            <a:r>
              <a:rPr lang="en-US"/>
              <a:t>Location</a:t>
            </a:r>
          </a:p>
        </p:txBody>
      </p:sp>
      <p:sp>
        <p:nvSpPr>
          <p:cNvPr id="51203" name="Rectangle 3"/>
          <p:cNvSpPr>
            <a:spLocks noGrp="1" noChangeArrowheads="1"/>
          </p:cNvSpPr>
          <p:nvPr>
            <p:ph type="body" idx="1"/>
          </p:nvPr>
        </p:nvSpPr>
        <p:spPr/>
        <p:txBody>
          <a:bodyPr/>
          <a:lstStyle/>
          <a:p>
            <a:pPr eaLnBrk="1" hangingPunct="1">
              <a:lnSpc>
                <a:spcPct val="80000"/>
              </a:lnSpc>
            </a:pPr>
            <a:r>
              <a:rPr lang="en-US" altLang="en-US" sz="2600" smtClean="0"/>
              <a:t>Here in the </a:t>
            </a:r>
            <a:r>
              <a:rPr lang="en-US" altLang="en-US" sz="2600" i="1" smtClean="0"/>
              <a:t>Marketing Plan</a:t>
            </a:r>
            <a:r>
              <a:rPr lang="en-US" altLang="en-US" sz="2600" smtClean="0"/>
              <a:t> section, analyze your location as it affects your customers.</a:t>
            </a:r>
          </a:p>
          <a:p>
            <a:pPr eaLnBrk="1" hangingPunct="1">
              <a:lnSpc>
                <a:spcPct val="80000"/>
              </a:lnSpc>
            </a:pPr>
            <a:r>
              <a:rPr lang="en-US" altLang="en-US" sz="2600" smtClean="0"/>
              <a:t>If customers come to your place of business:</a:t>
            </a:r>
          </a:p>
          <a:p>
            <a:pPr eaLnBrk="1" hangingPunct="1">
              <a:lnSpc>
                <a:spcPct val="80000"/>
              </a:lnSpc>
            </a:pPr>
            <a:r>
              <a:rPr lang="en-US" altLang="en-US" sz="2600" smtClean="0"/>
              <a:t>Is it convenient? Parking? Interior spaces? Not out of the way?</a:t>
            </a:r>
          </a:p>
          <a:p>
            <a:pPr eaLnBrk="1" hangingPunct="1">
              <a:lnSpc>
                <a:spcPct val="80000"/>
              </a:lnSpc>
            </a:pPr>
            <a:r>
              <a:rPr lang="en-US" altLang="en-US" sz="2600" smtClean="0"/>
              <a:t>Is it consistent with your image?</a:t>
            </a:r>
          </a:p>
          <a:p>
            <a:pPr eaLnBrk="1" hangingPunct="1">
              <a:lnSpc>
                <a:spcPct val="80000"/>
              </a:lnSpc>
            </a:pPr>
            <a:r>
              <a:rPr lang="en-US" altLang="en-US" sz="2600" smtClean="0"/>
              <a:t>Is it what customers want and expect?</a:t>
            </a:r>
          </a:p>
          <a:p>
            <a:pPr eaLnBrk="1" hangingPunct="1">
              <a:lnSpc>
                <a:spcPct val="80000"/>
              </a:lnSpc>
            </a:pPr>
            <a:r>
              <a:rPr lang="en-US" altLang="en-US" sz="2600" smtClean="0"/>
              <a:t>Where is the competition located? Is it better for you to be near them (like car dealers or fast-food restaurants) or distant (like convenience food stores)?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lstStyle/>
          <a:p>
            <a:pPr eaLnBrk="1" hangingPunct="1">
              <a:defRPr/>
            </a:pPr>
            <a:r>
              <a:rPr lang="en-US"/>
              <a:t>Sales Forecast</a:t>
            </a:r>
          </a:p>
        </p:txBody>
      </p:sp>
      <p:sp>
        <p:nvSpPr>
          <p:cNvPr id="52227" name="Rectangle 3"/>
          <p:cNvSpPr>
            <a:spLocks noGrp="1" noChangeArrowheads="1"/>
          </p:cNvSpPr>
          <p:nvPr>
            <p:ph type="body" idx="1"/>
          </p:nvPr>
        </p:nvSpPr>
        <p:spPr/>
        <p:txBody>
          <a:bodyPr/>
          <a:lstStyle/>
          <a:p>
            <a:pPr eaLnBrk="1" hangingPunct="1">
              <a:lnSpc>
                <a:spcPct val="90000"/>
              </a:lnSpc>
            </a:pPr>
            <a:r>
              <a:rPr lang="en-US" altLang="en-US" smtClean="0"/>
              <a:t>Provide a month by month sales forecast for the next year based on</a:t>
            </a:r>
          </a:p>
          <a:p>
            <a:pPr lvl="1" eaLnBrk="1" hangingPunct="1">
              <a:lnSpc>
                <a:spcPct val="90000"/>
              </a:lnSpc>
            </a:pPr>
            <a:r>
              <a:rPr lang="en-US" altLang="en-US" smtClean="0"/>
              <a:t>Historical Sales</a:t>
            </a:r>
          </a:p>
          <a:p>
            <a:pPr lvl="1" eaLnBrk="1" hangingPunct="1">
              <a:lnSpc>
                <a:spcPct val="90000"/>
              </a:lnSpc>
            </a:pPr>
            <a:r>
              <a:rPr lang="en-US" altLang="en-US" smtClean="0"/>
              <a:t>Market Research</a:t>
            </a:r>
          </a:p>
          <a:p>
            <a:pPr lvl="1" eaLnBrk="1" hangingPunct="1">
              <a:lnSpc>
                <a:spcPct val="90000"/>
              </a:lnSpc>
            </a:pPr>
            <a:r>
              <a:rPr lang="en-US" altLang="en-US" smtClean="0"/>
              <a:t>Seasonal Flow</a:t>
            </a:r>
          </a:p>
          <a:p>
            <a:pPr lvl="1" eaLnBrk="1" hangingPunct="1">
              <a:lnSpc>
                <a:spcPct val="90000"/>
              </a:lnSpc>
            </a:pPr>
            <a:r>
              <a:rPr lang="en-US" altLang="en-US" smtClean="0"/>
              <a:t>Growth Assumptions</a:t>
            </a:r>
          </a:p>
          <a:p>
            <a:pPr eaLnBrk="1" hangingPunct="1">
              <a:lnSpc>
                <a:spcPct val="90000"/>
              </a:lnSpc>
            </a:pPr>
            <a:r>
              <a:rPr lang="en-US" altLang="en-US" smtClean="0"/>
              <a:t>Consider providing two forecasts</a:t>
            </a:r>
          </a:p>
          <a:p>
            <a:pPr lvl="1" eaLnBrk="1" hangingPunct="1">
              <a:lnSpc>
                <a:spcPct val="90000"/>
              </a:lnSpc>
            </a:pPr>
            <a:r>
              <a:rPr lang="en-US" altLang="en-US" smtClean="0"/>
              <a:t>Best case</a:t>
            </a:r>
          </a:p>
          <a:p>
            <a:pPr lvl="1" eaLnBrk="1" hangingPunct="1">
              <a:lnSpc>
                <a:spcPct val="90000"/>
              </a:lnSpc>
            </a:pPr>
            <a:r>
              <a:rPr lang="en-US" altLang="en-US" smtClean="0"/>
              <a:t>Worst case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pPr eaLnBrk="1" hangingPunct="1">
              <a:defRPr/>
            </a:pPr>
            <a:r>
              <a:rPr lang="en-US" dirty="0" smtClean="0"/>
              <a:t>Implementation Steps</a:t>
            </a:r>
            <a:endParaRPr lang="en-US" dirty="0"/>
          </a:p>
        </p:txBody>
      </p:sp>
      <p:sp>
        <p:nvSpPr>
          <p:cNvPr id="53251" name="Rectangle 3"/>
          <p:cNvSpPr>
            <a:spLocks noGrp="1" noChangeArrowheads="1"/>
          </p:cNvSpPr>
          <p:nvPr>
            <p:ph type="body" idx="1"/>
          </p:nvPr>
        </p:nvSpPr>
        <p:spPr/>
        <p:txBody>
          <a:bodyPr/>
          <a:lstStyle/>
          <a:p>
            <a:pPr eaLnBrk="1" hangingPunct="1">
              <a:defRPr/>
            </a:pPr>
            <a:r>
              <a:rPr lang="en-US" dirty="0" smtClean="0"/>
              <a:t>Session 4</a:t>
            </a:r>
          </a:p>
          <a:p>
            <a:pPr lvl="1" eaLnBrk="1" hangingPunct="1"/>
            <a:r>
              <a:rPr lang="en-US" altLang="en-US" dirty="0" smtClean="0"/>
              <a:t>Determine your breakeven point for your 2013 budget</a:t>
            </a:r>
          </a:p>
          <a:p>
            <a:pPr lvl="2" eaLnBrk="1" hangingPunct="1"/>
            <a:r>
              <a:rPr lang="en-US" altLang="en-US" dirty="0" smtClean="0"/>
              <a:t>Annual</a:t>
            </a:r>
          </a:p>
          <a:p>
            <a:pPr lvl="2" eaLnBrk="1" hangingPunct="1"/>
            <a:r>
              <a:rPr lang="en-US" altLang="en-US" dirty="0" smtClean="0"/>
              <a:t>For the month of October 2013</a:t>
            </a:r>
          </a:p>
          <a:p>
            <a:pPr lvl="1" indent="-342900" eaLnBrk="1" hangingPunct="1">
              <a:defRPr/>
            </a:pPr>
            <a:r>
              <a:rPr lang="en-US" dirty="0" smtClean="0"/>
              <a:t>Define </a:t>
            </a:r>
            <a:r>
              <a:rPr lang="en-US" dirty="0" smtClean="0"/>
              <a:t>Target Market</a:t>
            </a:r>
          </a:p>
          <a:p>
            <a:pPr lvl="1" indent="-342900" eaLnBrk="1" hangingPunct="1">
              <a:defRPr/>
            </a:pPr>
            <a:r>
              <a:rPr lang="en-US" dirty="0" smtClean="0"/>
              <a:t>Do a Competition Analysis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pPr algn="ctr" eaLnBrk="1" hangingPunct="1">
              <a:defRPr/>
            </a:pPr>
            <a:r>
              <a:rPr lang="en-US" dirty="0" smtClean="0"/>
              <a:t>Questions about Budget Process?</a:t>
            </a:r>
            <a:endParaRPr lang="en-US" dirty="0"/>
          </a:p>
        </p:txBody>
      </p:sp>
      <p:sp>
        <p:nvSpPr>
          <p:cNvPr id="8" name="Subtitle 7"/>
          <p:cNvSpPr>
            <a:spLocks noGrp="1"/>
          </p:cNvSpPr>
          <p:nvPr>
            <p:ph type="subTitle" idx="1"/>
          </p:nvPr>
        </p:nvSpPr>
        <p:spPr>
          <a:xfrm>
            <a:off x="685800" y="4572000"/>
            <a:ext cx="6461125" cy="1066800"/>
          </a:xfrm>
        </p:spPr>
        <p:txBody>
          <a:bodyPr/>
          <a:lstStyle/>
          <a:p>
            <a:pPr eaLnBrk="1" hangingPunct="1">
              <a:defRPr/>
            </a:pPr>
            <a:endParaRPr lang="en-US"/>
          </a:p>
        </p:txBody>
      </p:sp>
      <p:sp>
        <p:nvSpPr>
          <p:cNvPr id="6" name="Slide Number Placeholder 5"/>
          <p:cNvSpPr>
            <a:spLocks noGrp="1"/>
          </p:cNvSpPr>
          <p:nvPr>
            <p:ph type="sldNum" sz="quarter" idx="12"/>
          </p:nvPr>
        </p:nvSpPr>
        <p:spPr/>
        <p:txBody>
          <a:bodyPr/>
          <a:lstStyle/>
          <a:p>
            <a:pPr>
              <a:defRPr/>
            </a:pPr>
            <a:fld id="{4C3296EB-25BC-4FBA-A9B3-1D384C16E52B}"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p:cNvSpPr>
          <p:nvPr>
            <p:ph type="title" idx="429496729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eaLnBrk="1" hangingPunct="1">
              <a:defRPr/>
            </a:pPr>
            <a:r>
              <a:rPr lang="en-US" dirty="0" err="1" smtClean="0"/>
              <a:t>Recap:How</a:t>
            </a:r>
            <a:r>
              <a:rPr lang="en-US" dirty="0" smtClean="0"/>
              <a:t> to Use your Budget</a:t>
            </a:r>
          </a:p>
        </p:txBody>
      </p:sp>
      <p:sp>
        <p:nvSpPr>
          <p:cNvPr id="21507" name="Rectangle 3"/>
          <p:cNvSpPr>
            <a:spLocks noGrp="1"/>
          </p:cNvSpPr>
          <p:nvPr>
            <p:ph type="body" idx="4294967295"/>
          </p:nvPr>
        </p:nvSpPr>
        <p:spPr/>
        <p:txBody>
          <a:bodyPr/>
          <a:lstStyle/>
          <a:p>
            <a:pPr eaLnBrk="1" hangingPunct="1"/>
            <a:r>
              <a:rPr lang="en-US" altLang="en-US" sz="2400" smtClean="0"/>
              <a:t>Incorporate Budget into QuickBooks</a:t>
            </a:r>
          </a:p>
          <a:p>
            <a:pPr eaLnBrk="1" hangingPunct="1"/>
            <a:r>
              <a:rPr lang="en-US" altLang="en-US" sz="2400" smtClean="0"/>
              <a:t>Monitor Monthly &amp; YTD Progress </a:t>
            </a:r>
          </a:p>
          <a:p>
            <a:pPr eaLnBrk="1" hangingPunct="1"/>
            <a:r>
              <a:rPr lang="en-US" altLang="en-US" sz="2400" smtClean="0"/>
              <a:t>Know what key numbers you need to hit</a:t>
            </a:r>
          </a:p>
          <a:p>
            <a:pPr lvl="1" eaLnBrk="1" hangingPunct="1"/>
            <a:r>
              <a:rPr lang="en-US" altLang="en-US" smtClean="0"/>
              <a:t>Income</a:t>
            </a:r>
          </a:p>
          <a:p>
            <a:pPr lvl="1" eaLnBrk="1" hangingPunct="1"/>
            <a:r>
              <a:rPr lang="en-US" altLang="en-US" smtClean="0"/>
              <a:t>Profit Margins</a:t>
            </a:r>
          </a:p>
          <a:p>
            <a:pPr lvl="1" eaLnBrk="1" hangingPunct="1"/>
            <a:r>
              <a:rPr lang="en-US" altLang="en-US" smtClean="0"/>
              <a:t>Hours/Personnel</a:t>
            </a:r>
          </a:p>
          <a:p>
            <a:pPr lvl="1" eaLnBrk="1" hangingPunct="1"/>
            <a:r>
              <a:rPr lang="en-US" altLang="en-US" smtClean="0"/>
              <a:t>Leads</a:t>
            </a:r>
          </a:p>
          <a:p>
            <a:pPr eaLnBrk="1" hangingPunct="1"/>
            <a:r>
              <a:rPr lang="en-US" altLang="en-US" sz="2400" smtClean="0"/>
              <a:t>Make management decisions to achieve plan</a:t>
            </a:r>
          </a:p>
          <a:p>
            <a:pPr eaLnBrk="1" hangingPunct="1"/>
            <a:r>
              <a:rPr lang="en-US" altLang="en-US" sz="2400" smtClean="0"/>
              <a:t>Identify Action Steps for upcoming month</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pPr eaLnBrk="1" fontAlgn="auto" hangingPunct="1">
              <a:spcAft>
                <a:spcPts val="0"/>
              </a:spcAft>
              <a:defRPr/>
            </a:pPr>
            <a:r>
              <a:rPr lang="en-US" dirty="0" smtClean="0"/>
              <a:t>Break Even</a:t>
            </a:r>
            <a:endParaRPr lang="en-US" dirty="0"/>
          </a:p>
        </p:txBody>
      </p:sp>
      <p:sp>
        <p:nvSpPr>
          <p:cNvPr id="8" name="Subtitle 7"/>
          <p:cNvSpPr>
            <a:spLocks noGrp="1"/>
          </p:cNvSpPr>
          <p:nvPr>
            <p:ph type="subTitle" idx="1"/>
          </p:nvPr>
        </p:nvSpPr>
        <p:spPr>
          <a:xfrm>
            <a:off x="685800" y="4572000"/>
            <a:ext cx="6461125" cy="1066800"/>
          </a:xfrm>
        </p:spPr>
        <p:txBody>
          <a:bodyPr rtlCol="0"/>
          <a:lstStyle/>
          <a:p>
            <a:pPr eaLnBrk="1" fontAlgn="auto" hangingPunct="1">
              <a:spcAft>
                <a:spcPts val="0"/>
              </a:spcAft>
              <a:buFont typeface="Arial" pitchFamily="34" charset="0"/>
              <a:buNone/>
              <a:defRPr/>
            </a:pPr>
            <a:r>
              <a:rPr lang="en-US" dirty="0" smtClean="0"/>
              <a:t>Why Every Business Owner Needs to Know It</a:t>
            </a:r>
            <a:endParaRPr lang="en-US" dirty="0"/>
          </a:p>
        </p:txBody>
      </p:sp>
      <p:sp>
        <p:nvSpPr>
          <p:cNvPr id="156677" name="Slide Number Placeholder 4"/>
          <p:cNvSpPr>
            <a:spLocks noGrp="1"/>
          </p:cNvSpPr>
          <p:nvPr>
            <p:ph type="sldNum" sz="quarter" idx="12"/>
          </p:nvPr>
        </p:nvSpPr>
        <p:spPr bwMode="auto">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defRPr/>
            </a:pPr>
            <a:fld id="{E4C91546-1558-427B-BDA1-E0E0682F1DFB}" type="slidenum">
              <a:rPr lang="en-US" smtClean="0"/>
              <a:pPr fontAlgn="base">
                <a:spcBef>
                  <a:spcPct val="0"/>
                </a:spcBef>
                <a:spcAft>
                  <a:spcPct val="0"/>
                </a:spcAft>
                <a:defRPr/>
              </a:pPr>
              <a:t>6</a:t>
            </a:fld>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Rectangle 2"/>
          <p:cNvSpPr>
            <a:spLocks noGrp="1" noChangeArrowheads="1"/>
          </p:cNvSpPr>
          <p:nvPr>
            <p:ph type="title"/>
          </p:nvPr>
        </p:nvSpPr>
        <p:spPr/>
        <p:txBody>
          <a:bodyPr/>
          <a:lstStyle/>
          <a:p>
            <a:pPr eaLnBrk="1" fontAlgn="auto" hangingPunct="1">
              <a:spcAft>
                <a:spcPts val="0"/>
              </a:spcAft>
              <a:defRPr/>
            </a:pPr>
            <a:r>
              <a:rPr lang="en-US"/>
              <a:t>BEST PRACTICE GUIDE : </a:t>
            </a:r>
            <a:br>
              <a:rPr lang="en-US"/>
            </a:br>
            <a:r>
              <a:rPr lang="en-US"/>
              <a:t>Breakeven Sales</a:t>
            </a:r>
          </a:p>
        </p:txBody>
      </p:sp>
      <p:sp>
        <p:nvSpPr>
          <p:cNvPr id="23555" name="Rectangle 3"/>
          <p:cNvSpPr>
            <a:spLocks noGrp="1" noChangeArrowheads="1"/>
          </p:cNvSpPr>
          <p:nvPr>
            <p:ph type="body" idx="1"/>
          </p:nvPr>
        </p:nvSpPr>
        <p:spPr>
          <a:xfrm>
            <a:off x="381000" y="1828800"/>
            <a:ext cx="8229600" cy="4297363"/>
          </a:xfrm>
        </p:spPr>
        <p:txBody>
          <a:bodyPr/>
          <a:lstStyle/>
          <a:p>
            <a:pPr eaLnBrk="1" hangingPunct="1">
              <a:lnSpc>
                <a:spcPct val="90000"/>
              </a:lnSpc>
              <a:buFont typeface="Wingdings" pitchFamily="2" charset="2"/>
              <a:buNone/>
            </a:pPr>
            <a:r>
              <a:rPr lang="en-US" altLang="en-US" smtClean="0"/>
              <a:t>				           </a:t>
            </a:r>
            <a:r>
              <a:rPr lang="en-US" altLang="en-US" sz="2900" smtClean="0"/>
              <a:t>Overhead Expenses*</a:t>
            </a:r>
          </a:p>
          <a:p>
            <a:pPr eaLnBrk="1" hangingPunct="1">
              <a:lnSpc>
                <a:spcPct val="90000"/>
              </a:lnSpc>
              <a:buFont typeface="Wingdings" pitchFamily="2" charset="2"/>
              <a:buNone/>
            </a:pPr>
            <a:r>
              <a:rPr lang="en-US" altLang="en-US" sz="2900" smtClean="0"/>
              <a:t>Breakeven Sales  =	   </a:t>
            </a:r>
            <a:r>
              <a:rPr lang="en-US" altLang="en-US" sz="1700" smtClean="0"/>
              <a:t>__________________________</a:t>
            </a:r>
            <a:r>
              <a:rPr lang="en-US" altLang="en-US" sz="2900" smtClean="0"/>
              <a:t>			                      Gross Profit Margin</a:t>
            </a:r>
          </a:p>
          <a:p>
            <a:pPr eaLnBrk="1" hangingPunct="1">
              <a:lnSpc>
                <a:spcPct val="90000"/>
              </a:lnSpc>
              <a:buFont typeface="Wingdings" pitchFamily="2" charset="2"/>
              <a:buNone/>
            </a:pPr>
            <a:endParaRPr lang="en-US" altLang="en-US" sz="2900" smtClean="0"/>
          </a:p>
          <a:p>
            <a:pPr eaLnBrk="1" hangingPunct="1">
              <a:lnSpc>
                <a:spcPct val="90000"/>
              </a:lnSpc>
              <a:buFont typeface="Wingdings" pitchFamily="2" charset="2"/>
              <a:buNone/>
            </a:pPr>
            <a:r>
              <a:rPr lang="en-US" altLang="en-US" sz="3100" smtClean="0"/>
              <a:t>Calculate by week, month, or year to manage your business effectively and keep a positive bottom line</a:t>
            </a:r>
          </a:p>
          <a:p>
            <a:pPr eaLnBrk="1" hangingPunct="1">
              <a:lnSpc>
                <a:spcPct val="90000"/>
              </a:lnSpc>
              <a:buFont typeface="Wingdings" pitchFamily="2" charset="2"/>
              <a:buNone/>
            </a:pPr>
            <a:r>
              <a:rPr lang="en-US" altLang="en-US" sz="2900" smtClean="0"/>
              <a:t>*Include Variable Costs, Overhead Costs and “Other Costs” if critical to business survival</a:t>
            </a: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846" name="Rectangle 54"/>
          <p:cNvSpPr>
            <a:spLocks noGrp="1" noChangeArrowheads="1"/>
          </p:cNvSpPr>
          <p:nvPr>
            <p:ph type="title"/>
          </p:nvPr>
        </p:nvSpPr>
        <p:spPr/>
        <p:txBody>
          <a:bodyPr/>
          <a:lstStyle/>
          <a:p>
            <a:pPr eaLnBrk="1" fontAlgn="auto" hangingPunct="1">
              <a:spcAft>
                <a:spcPts val="0"/>
              </a:spcAft>
              <a:defRPr/>
            </a:pPr>
            <a:r>
              <a:rPr lang="en-US"/>
              <a:t>Annual Budget Example</a:t>
            </a:r>
          </a:p>
        </p:txBody>
      </p:sp>
      <p:graphicFrame>
        <p:nvGraphicFramePr>
          <p:cNvPr id="417845" name="Group 53"/>
          <p:cNvGraphicFramePr>
            <a:graphicFrameLocks noGrp="1"/>
          </p:cNvGraphicFramePr>
          <p:nvPr>
            <p:ph idx="1"/>
          </p:nvPr>
        </p:nvGraphicFramePr>
        <p:xfrm>
          <a:off x="457200" y="2057400"/>
          <a:ext cx="7620000" cy="3809999"/>
        </p:xfrm>
        <a:graphic>
          <a:graphicData uri="http://schemas.openxmlformats.org/drawingml/2006/table">
            <a:tbl>
              <a:tblPr/>
              <a:tblGrid>
                <a:gridCol w="3823230"/>
                <a:gridCol w="2040231"/>
                <a:gridCol w="1756539"/>
              </a:tblGrid>
              <a:tr h="113262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Revenue</a:t>
                      </a:r>
                      <a:endParaRPr kumimoji="0" lang="en-US" sz="2800" b="0" i="0" u="none" strike="noStrike" cap="none" normalizeH="0" baseline="0" dirty="0" smtClean="0">
                        <a:ln>
                          <a:noFill/>
                        </a:ln>
                        <a:solidFill>
                          <a:schemeClr val="tx1"/>
                        </a:solidFill>
                        <a:effectLst/>
                        <a:latin typeface="Times New Roman" pitchFamily="18" charset="0"/>
                      </a:endParaRPr>
                    </a:p>
                  </a:txBody>
                  <a:tcPr anchor="b" horzOverflow="overflow">
                    <a:lnL cap="flat">
                      <a:noFill/>
                    </a:lnL>
                    <a:lnR>
                      <a:noFill/>
                    </a:lnR>
                    <a:lnT cap="fla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$500,000</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anchor="b" horzOverflow="overflow">
                    <a:lnL>
                      <a:noFill/>
                    </a:lnL>
                    <a:lnR cap="flat">
                      <a:noFill/>
                    </a:lnR>
                    <a:lnT cap="flat">
                      <a:noFill/>
                    </a:lnT>
                    <a:lnB>
                      <a:noFill/>
                    </a:lnB>
                    <a:lnTlToBr>
                      <a:noFill/>
                    </a:lnTlToBr>
                    <a:lnBlToTr>
                      <a:noFill/>
                    </a:lnBlToTr>
                    <a:noFill/>
                  </a:tcPr>
                </a:tc>
              </a:tr>
              <a:tr h="535781">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Direct Costs</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0000"/>
                          </a:solidFill>
                          <a:effectLst/>
                          <a:latin typeface="Arial" charset="0"/>
                          <a:cs typeface="Arial" charset="0"/>
                        </a:rPr>
                        <a:t>($275,000)</a:t>
                      </a:r>
                      <a:endParaRPr kumimoji="0" lang="en-US" sz="2800" b="0" i="0" u="none" strike="noStrike" cap="none" normalizeH="0" baseline="0" smtClean="0">
                        <a:ln>
                          <a:noFill/>
                        </a:ln>
                        <a:solidFill>
                          <a:srgbClr val="FF0000"/>
                        </a:solidFill>
                        <a:effectLst/>
                        <a:latin typeface="Times New Roman" pitchFamily="18"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55%</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535781">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Gross Profit</a:t>
                      </a:r>
                      <a:endParaRPr kumimoji="0" lang="en-US" sz="2800" b="0" i="0" u="none" strike="noStrike" cap="none" normalizeH="0" baseline="0" dirty="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$225,000</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45%</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535781">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Variable Expenses</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0000"/>
                          </a:solidFill>
                          <a:effectLst/>
                          <a:latin typeface="Arial" charset="0"/>
                          <a:cs typeface="Arial" charset="0"/>
                        </a:rPr>
                        <a:t>($25,000)</a:t>
                      </a:r>
                      <a:endParaRPr kumimoji="0" lang="en-US" sz="2800" b="0" i="0" u="none" strike="noStrike" cap="none" normalizeH="0" baseline="0" smtClean="0">
                        <a:ln>
                          <a:noFill/>
                        </a:ln>
                        <a:solidFill>
                          <a:srgbClr val="FF0000"/>
                        </a:solidFill>
                        <a:effectLst/>
                        <a:latin typeface="Times New Roman" pitchFamily="18" charset="0"/>
                      </a:endParaRPr>
                    </a:p>
                  </a:txBody>
                  <a:tcPr anchor="b" horzOverflow="overflow">
                    <a:lnL>
                      <a:noFill/>
                    </a:lnL>
                    <a:lnR>
                      <a:noFill/>
                    </a:lnR>
                    <a:lnT w="254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5%</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53425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Overhead Expenses</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0000"/>
                          </a:solidFill>
                          <a:effectLst/>
                          <a:latin typeface="Arial" charset="0"/>
                          <a:cs typeface="Arial" charset="0"/>
                        </a:rPr>
                        <a:t>($150,000)</a:t>
                      </a:r>
                      <a:endParaRPr kumimoji="0" lang="en-US" sz="2800" b="0" i="0" u="none" strike="noStrike" cap="none" normalizeH="0" baseline="0" smtClean="0">
                        <a:ln>
                          <a:noFill/>
                        </a:ln>
                        <a:solidFill>
                          <a:srgbClr val="FF0000"/>
                        </a:solidFill>
                        <a:effectLst/>
                        <a:latin typeface="Times New Roman" pitchFamily="18"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30%</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535781">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Net Operating Profit</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cap="flat">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$50,000</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10%</a:t>
                      </a:r>
                      <a:endParaRPr kumimoji="0" lang="en-US" sz="2800" b="0" i="0" u="none" strike="noStrike" cap="none" normalizeH="0" baseline="0" dirty="0" smtClean="0">
                        <a:ln>
                          <a:noFill/>
                        </a:ln>
                        <a:solidFill>
                          <a:schemeClr val="tx1"/>
                        </a:solidFill>
                        <a:effectLst/>
                        <a:latin typeface="Times New Roman" pitchFamily="18" charset="0"/>
                      </a:endParaRPr>
                    </a:p>
                  </a:txBody>
                  <a:tcPr anchor="b"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6" name="Rectangle 4"/>
          <p:cNvSpPr>
            <a:spLocks noGrp="1" noChangeArrowheads="1"/>
          </p:cNvSpPr>
          <p:nvPr>
            <p:ph type="title"/>
          </p:nvPr>
        </p:nvSpPr>
        <p:spPr/>
        <p:txBody>
          <a:bodyPr/>
          <a:lstStyle/>
          <a:p>
            <a:pPr eaLnBrk="1" fontAlgn="auto" hangingPunct="1">
              <a:spcAft>
                <a:spcPts val="0"/>
              </a:spcAft>
              <a:defRPr/>
            </a:pPr>
            <a:r>
              <a:rPr lang="en-US"/>
              <a:t>Annual Break-Even Revenue</a:t>
            </a:r>
          </a:p>
        </p:txBody>
      </p:sp>
      <p:graphicFrame>
        <p:nvGraphicFramePr>
          <p:cNvPr id="428064" name="Group 32"/>
          <p:cNvGraphicFramePr>
            <a:graphicFrameLocks noGrp="1"/>
          </p:cNvGraphicFramePr>
          <p:nvPr>
            <p:ph idx="1"/>
          </p:nvPr>
        </p:nvGraphicFramePr>
        <p:xfrm>
          <a:off x="457200" y="1981200"/>
          <a:ext cx="7086600" cy="4052888"/>
        </p:xfrm>
        <a:graphic>
          <a:graphicData uri="http://schemas.openxmlformats.org/drawingml/2006/table">
            <a:tbl>
              <a:tblPr/>
              <a:tblGrid>
                <a:gridCol w="4516614"/>
                <a:gridCol w="2569986"/>
              </a:tblGrid>
              <a:tr h="74728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charset="0"/>
                          <a:cs typeface="Arial" charset="0"/>
                        </a:rPr>
                        <a:t>Variable Expenses</a:t>
                      </a:r>
                      <a:endParaRPr kumimoji="0" lang="en-US" sz="3200" b="0" i="0" u="none" strike="noStrike" cap="none" normalizeH="0" baseline="0" dirty="0" smtClean="0">
                        <a:ln>
                          <a:noFill/>
                        </a:ln>
                        <a:solidFill>
                          <a:schemeClr val="tx1"/>
                        </a:solidFill>
                        <a:effectLst/>
                        <a:latin typeface="Times New Roman" pitchFamily="18" charset="0"/>
                      </a:endParaRPr>
                    </a:p>
                  </a:txBody>
                  <a:tcPr marT="45715" marB="45715" anchor="b" horzOverflow="overflow">
                    <a:lnL cap="flat">
                      <a:noFill/>
                    </a:lnL>
                    <a:lnR>
                      <a:noFill/>
                    </a:lnR>
                    <a:lnT cap="fla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$25,000 </a:t>
                      </a:r>
                      <a:endParaRPr kumimoji="0" lang="en-US" sz="3200" b="0" i="0" u="none" strike="noStrike" cap="none" normalizeH="0" baseline="0" smtClean="0">
                        <a:ln>
                          <a:noFill/>
                        </a:ln>
                        <a:solidFill>
                          <a:schemeClr val="tx1"/>
                        </a:solidFill>
                        <a:effectLst/>
                        <a:latin typeface="Times New Roman" pitchFamily="18" charset="0"/>
                      </a:endParaRPr>
                    </a:p>
                  </a:txBody>
                  <a:tcPr marT="45715" marB="45715" anchor="b" horzOverflow="overflow">
                    <a:lnL>
                      <a:noFill/>
                    </a:lnL>
                    <a:lnR cap="flat">
                      <a:noFill/>
                    </a:lnR>
                    <a:lnT cap="flat">
                      <a:noFill/>
                    </a:lnT>
                    <a:lnB>
                      <a:noFill/>
                    </a:lnB>
                    <a:lnTlToBr>
                      <a:noFill/>
                    </a:lnTlToBr>
                    <a:lnBlToTr>
                      <a:noFill/>
                    </a:lnBlToTr>
                    <a:noFill/>
                  </a:tcPr>
                </a:tc>
              </a:tr>
              <a:tr h="74576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Overhead Expenses</a:t>
                      </a:r>
                      <a:endParaRPr kumimoji="0" lang="en-US" sz="3200" b="0" i="0" u="none" strike="noStrike" cap="none" normalizeH="0" baseline="0" smtClean="0">
                        <a:ln>
                          <a:noFill/>
                        </a:ln>
                        <a:solidFill>
                          <a:schemeClr val="tx1"/>
                        </a:solidFill>
                        <a:effectLst/>
                        <a:latin typeface="Times New Roman" pitchFamily="18" charset="0"/>
                      </a:endParaRPr>
                    </a:p>
                  </a:txBody>
                  <a:tcPr marT="45715" marB="45715"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   $150,000 </a:t>
                      </a:r>
                      <a:endParaRPr kumimoji="0" lang="en-US" sz="3200" b="0" i="0" u="none" strike="noStrike" cap="none" normalizeH="0" baseline="0" smtClean="0">
                        <a:ln>
                          <a:noFill/>
                        </a:ln>
                        <a:solidFill>
                          <a:schemeClr val="tx1"/>
                        </a:solidFill>
                        <a:effectLst/>
                        <a:latin typeface="Times New Roman" pitchFamily="18" charset="0"/>
                      </a:endParaRPr>
                    </a:p>
                  </a:txBody>
                  <a:tcPr marT="45715" marB="45715" anchor="b" horzOverflow="overflow">
                    <a:lnL>
                      <a:noFill/>
                    </a:lnL>
                    <a:lnR cap="flat">
                      <a:noFill/>
                    </a:lnR>
                    <a:lnT>
                      <a:noFill/>
                    </a:lnT>
                    <a:lnB>
                      <a:noFill/>
                    </a:lnB>
                    <a:lnTlToBr>
                      <a:noFill/>
                    </a:lnTlToBr>
                    <a:lnBlToTr>
                      <a:noFill/>
                    </a:lnBlToTr>
                    <a:noFill/>
                  </a:tcPr>
                </a:tc>
              </a:tr>
              <a:tr h="106678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Total Overhead Expenses</a:t>
                      </a:r>
                      <a:endParaRPr kumimoji="0" lang="en-US" sz="3200" b="0" i="0" u="none" strike="noStrike" cap="none" normalizeH="0" baseline="0" smtClean="0">
                        <a:ln>
                          <a:noFill/>
                        </a:ln>
                        <a:solidFill>
                          <a:schemeClr val="tx1"/>
                        </a:solidFill>
                        <a:effectLst/>
                        <a:latin typeface="Times New Roman" pitchFamily="18" charset="0"/>
                      </a:endParaRPr>
                    </a:p>
                  </a:txBody>
                  <a:tcPr marT="45715" marB="45715"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3200" b="0" i="0" u="sng" strike="noStrike" cap="none" normalizeH="0" baseline="0" smtClean="0">
                          <a:ln>
                            <a:noFill/>
                          </a:ln>
                          <a:solidFill>
                            <a:schemeClr val="tx1"/>
                          </a:solidFill>
                          <a:effectLst/>
                          <a:latin typeface="Arial" charset="0"/>
                          <a:cs typeface="Arial" charset="0"/>
                        </a:rPr>
                        <a:t>$175,000</a:t>
                      </a:r>
                      <a:r>
                        <a:rPr kumimoji="0" lang="en-US" sz="3200" b="0" i="0" u="none" strike="noStrike" cap="none" normalizeH="0" baseline="0" smtClean="0">
                          <a:ln>
                            <a:noFill/>
                          </a:ln>
                          <a:solidFill>
                            <a:schemeClr val="tx1"/>
                          </a:solidFill>
                          <a:effectLst/>
                          <a:latin typeface="Arial" charset="0"/>
                          <a:cs typeface="Arial" charset="0"/>
                        </a:rPr>
                        <a:t> </a:t>
                      </a:r>
                      <a:endParaRPr kumimoji="0" lang="en-US" sz="3200" b="0" i="0" u="none" strike="noStrike" cap="none" normalizeH="0" baseline="0" smtClean="0">
                        <a:ln>
                          <a:noFill/>
                        </a:ln>
                        <a:solidFill>
                          <a:schemeClr val="tx1"/>
                        </a:solidFill>
                        <a:effectLst/>
                        <a:latin typeface="Times New Roman" pitchFamily="18" charset="0"/>
                      </a:endParaRPr>
                    </a:p>
                  </a:txBody>
                  <a:tcPr marT="45715" marB="45715" anchor="b" horzOverflow="overflow">
                    <a:lnL>
                      <a:noFill/>
                    </a:lnL>
                    <a:lnR cap="flat">
                      <a:noFill/>
                    </a:lnR>
                    <a:lnT>
                      <a:noFill/>
                    </a:lnT>
                    <a:lnB>
                      <a:noFill/>
                    </a:lnB>
                    <a:lnTlToBr>
                      <a:noFill/>
                    </a:lnTlToBr>
                    <a:lnBlToTr>
                      <a:noFill/>
                    </a:lnBlToTr>
                    <a:noFill/>
                  </a:tcPr>
                </a:tc>
              </a:tr>
              <a:tr h="74576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Divided by GP%</a:t>
                      </a:r>
                      <a:endParaRPr kumimoji="0" lang="en-US" sz="3200" b="0" i="0" u="none" strike="noStrike" cap="none" normalizeH="0" baseline="0" smtClean="0">
                        <a:ln>
                          <a:noFill/>
                        </a:ln>
                        <a:solidFill>
                          <a:schemeClr val="tx1"/>
                        </a:solidFill>
                        <a:effectLst/>
                        <a:latin typeface="Times New Roman" pitchFamily="18" charset="0"/>
                      </a:endParaRPr>
                    </a:p>
                  </a:txBody>
                  <a:tcPr marT="45715" marB="45715"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45%</a:t>
                      </a:r>
                      <a:endParaRPr kumimoji="0" lang="en-US" sz="3200" b="0" i="0" u="none" strike="noStrike" cap="none" normalizeH="0" baseline="0" smtClean="0">
                        <a:ln>
                          <a:noFill/>
                        </a:ln>
                        <a:solidFill>
                          <a:schemeClr val="tx1"/>
                        </a:solidFill>
                        <a:effectLst/>
                        <a:latin typeface="Times New Roman" pitchFamily="18" charset="0"/>
                      </a:endParaRPr>
                    </a:p>
                  </a:txBody>
                  <a:tcPr marT="45715" marB="45715" anchor="b" horzOverflow="overflow">
                    <a:lnL>
                      <a:noFill/>
                    </a:lnL>
                    <a:lnR cap="flat">
                      <a:noFill/>
                    </a:lnR>
                    <a:lnT>
                      <a:noFill/>
                    </a:lnT>
                    <a:lnB>
                      <a:noFill/>
                    </a:lnB>
                    <a:lnTlToBr>
                      <a:noFill/>
                    </a:lnTlToBr>
                    <a:lnBlToTr>
                      <a:noFill/>
                    </a:lnBlToTr>
                    <a:noFill/>
                  </a:tcPr>
                </a:tc>
              </a:tr>
              <a:tr h="74728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cs typeface="Arial" charset="0"/>
                        </a:rPr>
                        <a:t>Break-Even Revenue</a:t>
                      </a:r>
                      <a:endParaRPr kumimoji="0" lang="en-US" sz="3200" b="0" i="0" u="none" strike="noStrike" cap="none" normalizeH="0" baseline="0" smtClean="0">
                        <a:ln>
                          <a:noFill/>
                        </a:ln>
                        <a:solidFill>
                          <a:schemeClr val="tx1"/>
                        </a:solidFill>
                        <a:effectLst/>
                        <a:latin typeface="Times New Roman" pitchFamily="18" charset="0"/>
                      </a:endParaRPr>
                    </a:p>
                  </a:txBody>
                  <a:tcPr marT="45715" marB="45715" anchor="b" horzOverflow="overflow">
                    <a:lnL cap="flat">
                      <a:noFill/>
                    </a:lnL>
                    <a:lnR>
                      <a:noFill/>
                    </a:lnR>
                    <a:lnT>
                      <a:noFill/>
                    </a:lnT>
                    <a:lnB cap="flat">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charset="0"/>
                          <a:cs typeface="Arial" charset="0"/>
                        </a:rPr>
                        <a:t>$388,889 </a:t>
                      </a:r>
                      <a:endParaRPr kumimoji="0" lang="en-US" sz="3200" b="0" i="0" u="none" strike="noStrike" cap="none" normalizeH="0" baseline="0" dirty="0" smtClean="0">
                        <a:ln>
                          <a:noFill/>
                        </a:ln>
                        <a:solidFill>
                          <a:schemeClr val="tx1"/>
                        </a:solidFill>
                        <a:effectLst/>
                        <a:latin typeface="Times New Roman" pitchFamily="18" charset="0"/>
                      </a:endParaRPr>
                    </a:p>
                  </a:txBody>
                  <a:tcPr marT="45715" marB="45715" anchor="b"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ransition spd="slow"/>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2217</TotalTime>
  <Words>2932</Words>
  <Application>Microsoft Office PowerPoint</Application>
  <PresentationFormat>On-screen Show (4:3)</PresentationFormat>
  <Paragraphs>404</Paragraphs>
  <Slides>36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36</vt:i4>
      </vt:variant>
    </vt:vector>
  </HeadingPairs>
  <TitlesOfParts>
    <vt:vector size="43" baseType="lpstr">
      <vt:lpstr>Arial</vt:lpstr>
      <vt:lpstr>Cambria</vt:lpstr>
      <vt:lpstr>Calibri</vt:lpstr>
      <vt:lpstr>Garamond</vt:lpstr>
      <vt:lpstr>Wingdings</vt:lpstr>
      <vt:lpstr>Times New Roman</vt:lpstr>
      <vt:lpstr>Adjacency</vt:lpstr>
      <vt:lpstr>On Target  Contractor’s Blueprint Chart Your Course to Business Success</vt:lpstr>
      <vt:lpstr>Implementation Steps so far</vt:lpstr>
      <vt:lpstr>Implementation Steps (cont.)</vt:lpstr>
      <vt:lpstr>Questions about Budget Process?</vt:lpstr>
      <vt:lpstr>Recap:How to Use your Budget</vt:lpstr>
      <vt:lpstr>Break Even</vt:lpstr>
      <vt:lpstr>BEST PRACTICE GUIDE :  Breakeven Sales</vt:lpstr>
      <vt:lpstr>Annual Budget Example</vt:lpstr>
      <vt:lpstr>Annual Break-Even Revenue</vt:lpstr>
      <vt:lpstr>Monthly Budget Example</vt:lpstr>
      <vt:lpstr>Monthly Budget Break-Even</vt:lpstr>
      <vt:lpstr>Calculating Break-Even Hours</vt:lpstr>
      <vt:lpstr>What about other expenses?</vt:lpstr>
      <vt:lpstr>Changed Break-Even </vt:lpstr>
      <vt:lpstr>What if your GP% decreases?</vt:lpstr>
      <vt:lpstr>Using Break-Even Analysis to Add Infrastructure</vt:lpstr>
      <vt:lpstr>Adding a new overhead position</vt:lpstr>
      <vt:lpstr>Knowledge is power</vt:lpstr>
      <vt:lpstr>Marketing Your Business</vt:lpstr>
      <vt:lpstr>Marketing</vt:lpstr>
      <vt:lpstr>Steps to a marketing plan</vt:lpstr>
      <vt:lpstr>Market Research – Why do it? </vt:lpstr>
      <vt:lpstr>How to do Market Research</vt:lpstr>
      <vt:lpstr>Document your research</vt:lpstr>
      <vt:lpstr>Market Analysis - Economics</vt:lpstr>
      <vt:lpstr>Products and Services</vt:lpstr>
      <vt:lpstr>Who are your Customers?</vt:lpstr>
      <vt:lpstr>Demographic Profile - Consumers</vt:lpstr>
      <vt:lpstr>Demographic Profile – Business Customers</vt:lpstr>
      <vt:lpstr>Competitors</vt:lpstr>
      <vt:lpstr>What is your niche?</vt:lpstr>
      <vt:lpstr>Marketing Strategy</vt:lpstr>
      <vt:lpstr>Distribution Channels</vt:lpstr>
      <vt:lpstr>Location</vt:lpstr>
      <vt:lpstr>Sales Forecast</vt:lpstr>
      <vt:lpstr>Implementation Steps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Chart Your Course to Business Success</dc:title>
  <dc:creator>Linnea Blair</dc:creator>
  <cp:lastModifiedBy>Linnea Blair</cp:lastModifiedBy>
  <cp:revision>43</cp:revision>
  <cp:lastPrinted>2011-10-17T21:32:07Z</cp:lastPrinted>
  <dcterms:created xsi:type="dcterms:W3CDTF">2011-10-11T03:40:45Z</dcterms:created>
  <dcterms:modified xsi:type="dcterms:W3CDTF">2013-10-17T13:03:07Z</dcterms:modified>
</cp:coreProperties>
</file>