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798" autoAdjust="0"/>
  </p:normalViewPr>
  <p:slideViewPr>
    <p:cSldViewPr>
      <p:cViewPr varScale="1">
        <p:scale>
          <a:sx n="82" d="100"/>
          <a:sy n="82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EBF25-44AE-4EEB-B310-AF71D156072D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1DAB6-EC8D-4F55-AC1D-98F9BD3D7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61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0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endParaRPr lang="en-US" sz="9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4" descr="AOT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888" y="4603032"/>
            <a:ext cx="3532887" cy="145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AOT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791200"/>
            <a:ext cx="133728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9A025-1DBB-4E70-8515-4A5CD51EEF52}" type="datetimeFigureOut">
              <a:rPr lang="en-US"/>
              <a:pPr>
                <a:defRPr/>
              </a:pPr>
              <a:t>3/27/2013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8BB68-4364-46B9-B3F9-F73340961E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769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2002772-3411-4698-9B39-02FC509BBB27}" type="datetimeFigureOut">
              <a:rPr lang="en-US" smtClean="0"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E6230DD-3ADE-43FD-82EA-1315AA9AEB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2362200"/>
            <a:ext cx="3313355" cy="1702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</a:t>
            </a:r>
            <a:br>
              <a:rPr lang="en-US" dirty="0" smtClean="0"/>
            </a:br>
            <a:r>
              <a:rPr lang="en-US" dirty="0" smtClean="0"/>
              <a:t>Marketing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038600"/>
            <a:ext cx="3309803" cy="1260629"/>
          </a:xfrm>
        </p:spPr>
        <p:txBody>
          <a:bodyPr/>
          <a:lstStyle/>
          <a:p>
            <a:r>
              <a:rPr lang="en-US" dirty="0" smtClean="0"/>
              <a:t>On Target Group Coaching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9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Marketing</a:t>
            </a: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Marketing is a key component of your business plan and achieving the results you are aiming for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Market Analysis shows your understanding of the market, your customers and your competitors.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Marketing Plan to present the strategies to develop the leads for achieving the sales forecasts you are projecting.</a:t>
            </a:r>
          </a:p>
        </p:txBody>
      </p:sp>
    </p:spTree>
    <p:extLst>
      <p:ext uri="{BB962C8B-B14F-4D97-AF65-F5344CB8AC3E}">
        <p14:creationId xmlns:p14="http://schemas.microsoft.com/office/powerpoint/2010/main" val="19834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Steps to a marketing plan</a:t>
            </a: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Define your market </a:t>
            </a:r>
          </a:p>
          <a:p>
            <a:pPr eaLnBrk="1" hangingPunct="1"/>
            <a:r>
              <a:rPr lang="en-US" smtClean="0"/>
              <a:t>Analyze your market and industry </a:t>
            </a:r>
          </a:p>
          <a:p>
            <a:pPr eaLnBrk="1" hangingPunct="1"/>
            <a:r>
              <a:rPr lang="en-US" smtClean="0"/>
              <a:t>Identify your marketing and sales strategies </a:t>
            </a:r>
          </a:p>
          <a:p>
            <a:pPr eaLnBrk="1" hangingPunct="1"/>
            <a:r>
              <a:rPr lang="en-US" smtClean="0"/>
              <a:t>Describe your advertising and promotional activities </a:t>
            </a:r>
          </a:p>
          <a:p>
            <a:pPr eaLnBrk="1" hangingPunct="1"/>
            <a:r>
              <a:rPr lang="en-US" smtClean="0"/>
              <a:t>Your marketing plan is a key component of your business plan</a:t>
            </a:r>
          </a:p>
          <a:p>
            <a:pPr eaLnBrk="1" hangingPunct="1">
              <a:buFont typeface="Wingdings" pitchFamily="2" charset="2"/>
              <a:buChar char="•"/>
            </a:pPr>
            <a:endParaRPr lang="en-US" smtClean="0"/>
          </a:p>
          <a:p>
            <a:pPr eaLnBrk="1" hangingPunct="1">
              <a:buFont typeface="Wingdings" pitchFamily="2" charset="2"/>
              <a:buChar char="•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2777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Market Research – Why do it?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Obtain data about your geographic market</a:t>
            </a:r>
          </a:p>
          <a:p>
            <a:pPr eaLnBrk="1" hangingPunct="1"/>
            <a:r>
              <a:rPr lang="en-US" smtClean="0"/>
              <a:t>Obtain data about your customers and potential customers</a:t>
            </a:r>
          </a:p>
          <a:p>
            <a:pPr eaLnBrk="1" hangingPunct="1"/>
            <a:r>
              <a:rPr lang="en-US" smtClean="0"/>
              <a:t>Obtain data about your competitors</a:t>
            </a:r>
          </a:p>
          <a:p>
            <a:pPr eaLnBrk="1" hangingPunct="1"/>
            <a:r>
              <a:rPr lang="en-US" smtClean="0"/>
              <a:t>Ensure you are on the right track with your marketing efforts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1768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How to do Market Research</a:t>
            </a:r>
          </a:p>
        </p:txBody>
      </p:sp>
      <p:sp>
        <p:nvSpPr>
          <p:cNvPr id="3993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600" smtClean="0"/>
              <a:t>Primary – Do your own research</a:t>
            </a:r>
          </a:p>
          <a:p>
            <a:pPr lvl="1" eaLnBrk="1" hangingPunct="1"/>
            <a:r>
              <a:rPr lang="en-US" sz="2200" smtClean="0"/>
              <a:t>Identify competitors via Yellow Pages or online</a:t>
            </a:r>
          </a:p>
          <a:p>
            <a:pPr lvl="1" eaLnBrk="1" hangingPunct="1"/>
            <a:r>
              <a:rPr lang="en-US" sz="2200" smtClean="0"/>
              <a:t>Conduct surveys</a:t>
            </a:r>
          </a:p>
          <a:p>
            <a:pPr lvl="1" eaLnBrk="1" hangingPunct="1"/>
            <a:r>
              <a:rPr lang="en-US" sz="2200" smtClean="0"/>
              <a:t>Do focus group interviews</a:t>
            </a:r>
          </a:p>
          <a:p>
            <a:pPr lvl="1" eaLnBrk="1" hangingPunct="1"/>
            <a:endParaRPr lang="en-US" sz="2200" smtClean="0"/>
          </a:p>
          <a:p>
            <a:pPr eaLnBrk="1" hangingPunct="1"/>
            <a:r>
              <a:rPr lang="en-US" sz="2600" smtClean="0"/>
              <a:t>Secondary – Use other people’s research</a:t>
            </a:r>
          </a:p>
          <a:p>
            <a:pPr lvl="1" eaLnBrk="1" hangingPunct="1"/>
            <a:r>
              <a:rPr lang="en-US" sz="2200" smtClean="0"/>
              <a:t>Published Information: Industry profiles, trade journals, newspapers, magazines, census data etc.</a:t>
            </a:r>
          </a:p>
          <a:p>
            <a:pPr lvl="1" eaLnBrk="1" hangingPunct="1"/>
            <a:r>
              <a:rPr lang="en-US" sz="2200" smtClean="0"/>
              <a:t>Sources: Trade Associations, Vendors, Chamber of Commerce</a:t>
            </a:r>
          </a:p>
          <a:p>
            <a:pPr eaLnBrk="1" hangingPunct="1"/>
            <a:endParaRPr lang="en-US" sz="2600" smtClean="0"/>
          </a:p>
          <a:p>
            <a:pPr eaLnBrk="1" hangingPunct="1"/>
            <a:endParaRPr lang="en-US" sz="2600" smtClean="0"/>
          </a:p>
        </p:txBody>
      </p:sp>
    </p:spTree>
    <p:extLst>
      <p:ext uri="{BB962C8B-B14F-4D97-AF65-F5344CB8AC3E}">
        <p14:creationId xmlns:p14="http://schemas.microsoft.com/office/powerpoint/2010/main" val="40177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Document your research</a:t>
            </a:r>
            <a:endParaRPr lang="en-US" dirty="0"/>
          </a:p>
        </p:txBody>
      </p:sp>
      <p:pic>
        <p:nvPicPr>
          <p:cNvPr id="40964" name="Picture 5" descr="Fotolia_25705265_X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918862"/>
            <a:ext cx="3419475" cy="22823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3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600" smtClean="0"/>
              <a:t>Show statistics, numbers, and sources. </a:t>
            </a:r>
          </a:p>
          <a:p>
            <a:pPr eaLnBrk="1" hangingPunct="1"/>
            <a:r>
              <a:rPr lang="en-US" sz="2600" smtClean="0"/>
              <a:t>Your marketing plan will become the basis, for your sales projection. </a:t>
            </a:r>
          </a:p>
          <a:p>
            <a:pPr eaLnBrk="1" hangingPunct="1"/>
            <a:endParaRPr lang="en-US" sz="2600" smtClean="0"/>
          </a:p>
        </p:txBody>
      </p:sp>
    </p:spTree>
    <p:extLst>
      <p:ext uri="{BB962C8B-B14F-4D97-AF65-F5344CB8AC3E}">
        <p14:creationId xmlns:p14="http://schemas.microsoft.com/office/powerpoint/2010/main" val="246415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Market Analysis - Economics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mtClean="0"/>
              <a:t>Facts about your industry</a:t>
            </a:r>
          </a:p>
          <a:p>
            <a:r>
              <a:rPr lang="en-US" smtClean="0"/>
              <a:t>Total size of your market and Percentage share you have</a:t>
            </a:r>
          </a:p>
          <a:p>
            <a:r>
              <a:rPr lang="en-US" smtClean="0"/>
              <a:t>Current demand in target market</a:t>
            </a:r>
          </a:p>
          <a:p>
            <a:r>
              <a:rPr lang="en-US" smtClean="0"/>
              <a:t>Growth history</a:t>
            </a:r>
          </a:p>
          <a:p>
            <a:r>
              <a:rPr lang="en-US" smtClean="0"/>
              <a:t>Trends in target market — growth trends, trends in consumer preferences, and trends in product development</a:t>
            </a:r>
          </a:p>
          <a:p>
            <a:r>
              <a:rPr lang="en-US" smtClean="0"/>
              <a:t>Growth potential and opportunity for a business of your size</a:t>
            </a:r>
          </a:p>
          <a:p>
            <a:r>
              <a:rPr lang="en-US" smtClean="0"/>
              <a:t>Barriers to entry for new competitors </a:t>
            </a:r>
          </a:p>
          <a:p>
            <a:r>
              <a:rPr lang="en-US" smtClean="0"/>
              <a:t>Other factors that can affect your business</a:t>
            </a:r>
          </a:p>
          <a:p>
            <a:pPr lvl="1"/>
            <a:r>
              <a:rPr lang="en-US" smtClean="0"/>
              <a:t>Change in technology</a:t>
            </a:r>
          </a:p>
          <a:p>
            <a:pPr lvl="1"/>
            <a:r>
              <a:rPr lang="en-US" smtClean="0"/>
              <a:t>Government regulations</a:t>
            </a:r>
          </a:p>
          <a:p>
            <a:pPr lvl="1"/>
            <a:r>
              <a:rPr lang="en-US" smtClean="0"/>
              <a:t>Changing economy</a:t>
            </a:r>
          </a:p>
          <a:p>
            <a:pPr lvl="1"/>
            <a:r>
              <a:rPr lang="en-US" smtClean="0"/>
              <a:t>Change in your industry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543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Products and Services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smtClean="0"/>
              <a:t>Features - Tangible</a:t>
            </a:r>
          </a:p>
          <a:p>
            <a:pPr lvl="1" eaLnBrk="1" hangingPunct="1"/>
            <a:r>
              <a:rPr lang="en-US" smtClean="0"/>
              <a:t>What does your product/service do?</a:t>
            </a:r>
          </a:p>
          <a:p>
            <a:pPr lvl="1" eaLnBrk="1" hangingPunct="1"/>
            <a:r>
              <a:rPr lang="en-US" smtClean="0"/>
              <a:t>What is special about it?</a:t>
            </a:r>
          </a:p>
          <a:p>
            <a:pPr eaLnBrk="1" hangingPunct="1"/>
            <a:r>
              <a:rPr lang="en-US" smtClean="0"/>
              <a:t>Benefits - Emotional</a:t>
            </a:r>
          </a:p>
          <a:p>
            <a:pPr lvl="1" eaLnBrk="1" hangingPunct="1"/>
            <a:r>
              <a:rPr lang="en-US" smtClean="0"/>
              <a:t> What does it do for your customer</a:t>
            </a:r>
          </a:p>
          <a:p>
            <a:pPr eaLnBrk="1" hangingPunct="1"/>
            <a:r>
              <a:rPr lang="en-US" smtClean="0"/>
              <a:t>After sale services</a:t>
            </a:r>
          </a:p>
          <a:p>
            <a:pPr lvl="1" eaLnBrk="1" hangingPunct="1"/>
            <a:r>
              <a:rPr lang="en-US" smtClean="0"/>
              <a:t> Warranty, service contract, support, follow-up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mtClean="0"/>
              <a:t>What is your Unique Core Differentiator???</a:t>
            </a:r>
          </a:p>
          <a:p>
            <a:pPr lvl="1" eaLnBrk="1" hangingPunct="1"/>
            <a:r>
              <a:rPr lang="en-US" smtClean="0"/>
              <a:t> What is </a:t>
            </a:r>
            <a:r>
              <a:rPr lang="en-US" u="sng" smtClean="0"/>
              <a:t>really</a:t>
            </a:r>
            <a:r>
              <a:rPr lang="en-US" smtClean="0"/>
              <a:t> different about you and what does that mean for your customer</a:t>
            </a:r>
          </a:p>
          <a:p>
            <a:pPr lvl="1" eaLnBrk="1" hangingPunct="1"/>
            <a:r>
              <a:rPr lang="en-US" smtClean="0"/>
              <a:t>Try to think of things that your competitors can’t or don’t say</a:t>
            </a:r>
          </a:p>
          <a:p>
            <a:pPr lvl="1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99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Who are your Customers?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 your customers</a:t>
            </a:r>
          </a:p>
          <a:p>
            <a:pPr lvl="1" eaLnBrk="1" hangingPunct="1"/>
            <a:r>
              <a:rPr lang="en-US" smtClean="0"/>
              <a:t>Characteristics</a:t>
            </a:r>
          </a:p>
          <a:p>
            <a:pPr lvl="1" eaLnBrk="1" hangingPunct="1"/>
            <a:r>
              <a:rPr lang="en-US" smtClean="0"/>
              <a:t>Geographic Location</a:t>
            </a:r>
          </a:p>
          <a:p>
            <a:pPr eaLnBrk="1" hangingPunct="1"/>
            <a:r>
              <a:rPr lang="en-US" smtClean="0"/>
              <a:t>More than one customer group?</a:t>
            </a:r>
          </a:p>
          <a:p>
            <a:pPr eaLnBrk="1" hangingPunct="1"/>
            <a:r>
              <a:rPr lang="en-US" smtClean="0"/>
              <a:t>Are there intermediaries? </a:t>
            </a:r>
          </a:p>
          <a:p>
            <a:pPr eaLnBrk="1" hangingPunct="1"/>
            <a:r>
              <a:rPr lang="en-US" smtClean="0"/>
              <a:t>Identify most important groups </a:t>
            </a:r>
          </a:p>
          <a:p>
            <a:pPr eaLnBrk="1" hangingPunct="1"/>
            <a:r>
              <a:rPr lang="en-US" smtClean="0"/>
              <a:t>Construct demographic profiles for each</a:t>
            </a:r>
          </a:p>
        </p:txBody>
      </p:sp>
    </p:spTree>
    <p:extLst>
      <p:ext uri="{BB962C8B-B14F-4D97-AF65-F5344CB8AC3E}">
        <p14:creationId xmlns:p14="http://schemas.microsoft.com/office/powerpoint/2010/main" val="318725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Demographic Profile - Consumers</a:t>
            </a:r>
          </a:p>
        </p:txBody>
      </p:sp>
      <p:pic>
        <p:nvPicPr>
          <p:cNvPr id="45060" name="Picture 5" descr="Fotolia_31192829_X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2527808"/>
            <a:ext cx="3419475" cy="306444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5059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600" dirty="0" smtClean="0"/>
              <a:t>Age</a:t>
            </a:r>
          </a:p>
          <a:p>
            <a:pPr eaLnBrk="1" hangingPunct="1"/>
            <a:r>
              <a:rPr lang="en-US" sz="2600" dirty="0" smtClean="0"/>
              <a:t>Gender</a:t>
            </a:r>
          </a:p>
          <a:p>
            <a:pPr eaLnBrk="1" hangingPunct="1"/>
            <a:r>
              <a:rPr lang="en-US" sz="2600" dirty="0" smtClean="0"/>
              <a:t>Location</a:t>
            </a:r>
          </a:p>
          <a:p>
            <a:pPr eaLnBrk="1" hangingPunct="1"/>
            <a:r>
              <a:rPr lang="en-US" sz="2600" dirty="0" smtClean="0"/>
              <a:t>Income level</a:t>
            </a:r>
          </a:p>
          <a:p>
            <a:pPr eaLnBrk="1" hangingPunct="1"/>
            <a:r>
              <a:rPr lang="en-US" sz="2600" dirty="0" smtClean="0"/>
              <a:t>Social class/occupation</a:t>
            </a:r>
          </a:p>
          <a:p>
            <a:pPr eaLnBrk="1" hangingPunct="1"/>
            <a:r>
              <a:rPr lang="en-US" sz="2600" dirty="0" smtClean="0"/>
              <a:t>Education</a:t>
            </a:r>
          </a:p>
          <a:p>
            <a:pPr eaLnBrk="1" hangingPunct="1"/>
            <a:r>
              <a:rPr lang="en-US" sz="2600" dirty="0" smtClean="0"/>
              <a:t>Other </a:t>
            </a:r>
          </a:p>
          <a:p>
            <a:pPr eaLnBrk="1" hangingPunct="1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66122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Demographic Profile – Business Customers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Industry (or niche)</a:t>
            </a:r>
          </a:p>
          <a:p>
            <a:pPr eaLnBrk="1" hangingPunct="1"/>
            <a:r>
              <a:rPr lang="en-US" smtClean="0"/>
              <a:t>Location</a:t>
            </a:r>
          </a:p>
          <a:p>
            <a:pPr eaLnBrk="1" hangingPunct="1"/>
            <a:r>
              <a:rPr lang="en-US" smtClean="0"/>
              <a:t>Size of firm</a:t>
            </a:r>
          </a:p>
          <a:p>
            <a:pPr eaLnBrk="1" hangingPunct="1"/>
            <a:r>
              <a:rPr lang="en-US" smtClean="0"/>
              <a:t>Quality/technology/price preferences</a:t>
            </a:r>
          </a:p>
          <a:p>
            <a:pPr eaLnBrk="1" hangingPunct="1"/>
            <a:r>
              <a:rPr lang="en-US" smtClean="0"/>
              <a:t>Other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52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Competitors</a:t>
            </a: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Who are your competitors?</a:t>
            </a:r>
          </a:p>
          <a:p>
            <a:pPr lvl="1" eaLnBrk="1" hangingPunct="1"/>
            <a:r>
              <a:rPr lang="en-US" smtClean="0"/>
              <a:t>Products/services</a:t>
            </a:r>
          </a:p>
          <a:p>
            <a:pPr lvl="1" eaLnBrk="1" hangingPunct="1"/>
            <a:r>
              <a:rPr lang="en-US" smtClean="0"/>
              <a:t>Companies</a:t>
            </a:r>
          </a:p>
          <a:p>
            <a:pPr eaLnBrk="1" hangingPunct="1"/>
            <a:r>
              <a:rPr lang="en-US" smtClean="0"/>
              <a:t>List your major competitors</a:t>
            </a:r>
          </a:p>
          <a:p>
            <a:pPr eaLnBrk="1" hangingPunct="1"/>
            <a:r>
              <a:rPr lang="en-US" smtClean="0"/>
              <a:t>Do they compete in all areas of your business or just for specific customers or services?</a:t>
            </a:r>
          </a:p>
          <a:p>
            <a:pPr eaLnBrk="1" hangingPunct="1"/>
            <a:r>
              <a:rPr lang="en-US" smtClean="0"/>
              <a:t>What are key competitive factors?</a:t>
            </a:r>
          </a:p>
          <a:p>
            <a:pPr eaLnBrk="1" hangingPunct="1"/>
            <a:r>
              <a:rPr lang="en-US" smtClean="0"/>
              <a:t>Analyze your strengths and weaknesses 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251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What is your niche?</a:t>
            </a:r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600" smtClean="0"/>
              <a:t>Your unique corner of the market</a:t>
            </a:r>
          </a:p>
        </p:txBody>
      </p:sp>
      <p:pic>
        <p:nvPicPr>
          <p:cNvPr id="48132" name="Picture 6" descr="Fotolia_14653918_X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2438400"/>
            <a:ext cx="4038600" cy="32083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15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Marketing Strategy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900" smtClean="0"/>
              <a:t>Promotion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How do you get the word out?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/>
              <a:t>Advertising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Media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Frequency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Effectiveness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/>
              <a:t>Other Marketing Methods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Networking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Home Shows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Website/Online/Social Media 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/>
              <a:t>Customer Communication Plan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/>
              <a:t>Marketing and Advertising Budget</a:t>
            </a:r>
          </a:p>
          <a:p>
            <a:pPr eaLnBrk="1" hangingPunct="1">
              <a:lnSpc>
                <a:spcPct val="90000"/>
              </a:lnSpc>
            </a:pPr>
            <a:r>
              <a:rPr lang="en-US" sz="1900" smtClean="0"/>
              <a:t>Pricing Strategy</a:t>
            </a:r>
          </a:p>
          <a:p>
            <a:pPr eaLnBrk="1" hangingPunct="1">
              <a:lnSpc>
                <a:spcPct val="90000"/>
              </a:lnSpc>
            </a:pPr>
            <a:endParaRPr lang="en-US" sz="1900" smtClean="0"/>
          </a:p>
        </p:txBody>
      </p:sp>
      <p:pic>
        <p:nvPicPr>
          <p:cNvPr id="49156" name="Picture 5" descr="Fotolia_6691979_X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2209800"/>
            <a:ext cx="4038600" cy="26955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80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Distribution Channels</a:t>
            </a:r>
          </a:p>
        </p:txBody>
      </p:sp>
      <p:sp>
        <p:nvSpPr>
          <p:cNvPr id="5017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2600" smtClean="0"/>
              <a:t>How do you sell your products or services?</a:t>
            </a:r>
          </a:p>
          <a:p>
            <a:pPr lvl="1" eaLnBrk="1" hangingPunct="1"/>
            <a:r>
              <a:rPr lang="en-US" sz="2200" smtClean="0"/>
              <a:t>Retail</a:t>
            </a:r>
          </a:p>
          <a:p>
            <a:pPr lvl="1" eaLnBrk="1" hangingPunct="1"/>
            <a:r>
              <a:rPr lang="en-US" sz="2200" smtClean="0"/>
              <a:t>Direct (mail order, internet)</a:t>
            </a:r>
          </a:p>
          <a:p>
            <a:pPr lvl="1" eaLnBrk="1" hangingPunct="1"/>
            <a:r>
              <a:rPr lang="en-US" sz="2200" smtClean="0"/>
              <a:t>Wholesale</a:t>
            </a:r>
          </a:p>
          <a:p>
            <a:pPr lvl="1" eaLnBrk="1" hangingPunct="1"/>
            <a:r>
              <a:rPr lang="en-US" sz="2200" smtClean="0"/>
              <a:t>Your own sales force</a:t>
            </a:r>
          </a:p>
          <a:p>
            <a:pPr lvl="1" eaLnBrk="1" hangingPunct="1"/>
            <a:r>
              <a:rPr lang="en-US" sz="2200" smtClean="0"/>
              <a:t>Agents</a:t>
            </a:r>
          </a:p>
          <a:p>
            <a:pPr lvl="1" eaLnBrk="1" hangingPunct="1"/>
            <a:r>
              <a:rPr lang="en-US" sz="2200" smtClean="0"/>
              <a:t>Independent reps</a:t>
            </a:r>
          </a:p>
          <a:p>
            <a:pPr eaLnBrk="1" hangingPunct="1"/>
            <a:r>
              <a:rPr lang="en-US" sz="2600" smtClean="0"/>
              <a:t>Has your marketing strategy proven effective?</a:t>
            </a:r>
          </a:p>
          <a:p>
            <a:pPr eaLnBrk="1" hangingPunct="1"/>
            <a:r>
              <a:rPr lang="en-US" sz="2600" smtClean="0"/>
              <a:t>Do you need to make any changes or additions to current strategies?</a:t>
            </a:r>
          </a:p>
        </p:txBody>
      </p:sp>
    </p:spTree>
    <p:extLst>
      <p:ext uri="{BB962C8B-B14F-4D97-AF65-F5344CB8AC3E}">
        <p14:creationId xmlns:p14="http://schemas.microsoft.com/office/powerpoint/2010/main" val="120928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Location</a:t>
            </a: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Here in the Marketing Plan section, analyze your location as it affects your customers.</a:t>
            </a:r>
          </a:p>
          <a:p>
            <a:r>
              <a:rPr lang="en-US" smtClean="0"/>
              <a:t>If customers come to your place of business:</a:t>
            </a:r>
          </a:p>
          <a:p>
            <a:r>
              <a:rPr lang="en-US" smtClean="0"/>
              <a:t>Is it convenient? Parking? Interior spaces? Not out of the way?</a:t>
            </a:r>
          </a:p>
          <a:p>
            <a:r>
              <a:rPr lang="en-US" smtClean="0"/>
              <a:t>Is it consistent with your image?</a:t>
            </a:r>
          </a:p>
          <a:p>
            <a:r>
              <a:rPr lang="en-US" smtClean="0"/>
              <a:t>Is it what customers want and expect?</a:t>
            </a:r>
          </a:p>
          <a:p>
            <a:r>
              <a:rPr lang="en-US" smtClean="0"/>
              <a:t>Where is the competition located? Is it better for you to be near them (like car dealers or fast-food restaurants) or distant (like convenience food stores)?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6479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Sales Forecast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Provide a month by month sales forecast for the next year based 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Historical Sales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Market Research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Seasonal Flow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Growth Assumptions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Consider providing two forecasts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Best case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Worst case</a:t>
            </a:r>
          </a:p>
        </p:txBody>
      </p:sp>
    </p:spTree>
    <p:extLst>
      <p:ext uri="{BB962C8B-B14F-4D97-AF65-F5344CB8AC3E}">
        <p14:creationId xmlns:p14="http://schemas.microsoft.com/office/powerpoint/2010/main" val="39573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Implementation Steps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dirty="0" smtClean="0"/>
              <a:t>Define Target </a:t>
            </a:r>
            <a:r>
              <a:rPr lang="en-US" dirty="0" smtClean="0"/>
              <a:t>Market(s)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dirty="0" smtClean="0"/>
              <a:t>Identify Your Niches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dirty="0" smtClean="0"/>
              <a:t>Describe the features of your services (tangible)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dirty="0" smtClean="0"/>
              <a:t>Describe the benefits your clients receive from your services (emotional)</a:t>
            </a:r>
            <a:endParaRPr lang="en-US" dirty="0" smtClean="0"/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dirty="0" smtClean="0"/>
              <a:t>Define your Unique Core Differentiators</a:t>
            </a:r>
          </a:p>
          <a:p>
            <a:pPr marL="571500" indent="-571500" eaLnBrk="1" hangingPunct="1">
              <a:buFont typeface="Wingdings" pitchFamily="2" charset="2"/>
              <a:buAutoNum type="arabicPeriod"/>
            </a:pPr>
            <a:r>
              <a:rPr lang="en-US" dirty="0" smtClean="0"/>
              <a:t>**These exercises help you to craft an effective message to your target market!!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082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43</TotalTime>
  <Words>724</Words>
  <Application>Microsoft Office PowerPoint</Application>
  <PresentationFormat>On-screen Show (4:3)</PresentationFormat>
  <Paragraphs>136</Paragraphs>
  <Slides>18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Austin</vt:lpstr>
      <vt:lpstr>Your Marketing Plan</vt:lpstr>
      <vt:lpstr>Marketing</vt:lpstr>
      <vt:lpstr>Steps to a marketing plan</vt:lpstr>
      <vt:lpstr>Market Research – Why do it? </vt:lpstr>
      <vt:lpstr>How to do Market Research</vt:lpstr>
      <vt:lpstr>Document your research</vt:lpstr>
      <vt:lpstr>Market Analysis - Economics</vt:lpstr>
      <vt:lpstr>Products and Services</vt:lpstr>
      <vt:lpstr>Who are your Customers?</vt:lpstr>
      <vt:lpstr>Demographic Profile - Consumers</vt:lpstr>
      <vt:lpstr>Demographic Profile – Business Customers</vt:lpstr>
      <vt:lpstr>Competitors</vt:lpstr>
      <vt:lpstr>What is your niche?</vt:lpstr>
      <vt:lpstr>Marketing Strategy</vt:lpstr>
      <vt:lpstr>Distribution Channels</vt:lpstr>
      <vt:lpstr>Location</vt:lpstr>
      <vt:lpstr>Sales Forecast</vt:lpstr>
      <vt:lpstr>Implementation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Marketing Plan</dc:title>
  <dc:creator>Linnea Blair</dc:creator>
  <cp:lastModifiedBy>Linnea Blair</cp:lastModifiedBy>
  <cp:revision>5</cp:revision>
  <dcterms:created xsi:type="dcterms:W3CDTF">2013-03-28T01:05:04Z</dcterms:created>
  <dcterms:modified xsi:type="dcterms:W3CDTF">2013-03-28T01:48:24Z</dcterms:modified>
</cp:coreProperties>
</file>