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93"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84" y="-21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4076A8-C7BF-4380-A65D-F123BB3882B8}" type="datetimeFigureOut">
              <a:rPr lang="en-US" smtClean="0"/>
              <a:t>4/24/2013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661BAA-988F-4143-9134-9690FAC9469D}" type="slidenum">
              <a:rPr lang="en-US" smtClean="0"/>
              <a:t>‹#›</a:t>
            </a:fld>
            <a:endParaRPr lang="en-US"/>
          </a:p>
        </p:txBody>
      </p:sp>
    </p:spTree>
    <p:extLst>
      <p:ext uri="{BB962C8B-B14F-4D97-AF65-F5344CB8AC3E}">
        <p14:creationId xmlns:p14="http://schemas.microsoft.com/office/powerpoint/2010/main" val="2469743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AU" b="1" smtClean="0">
                <a:latin typeface="Arial" charset="0"/>
              </a:rPr>
              <a:t>What We’ll Cover Today</a:t>
            </a:r>
            <a:endParaRPr lang="en-US" smtClean="0">
              <a:latin typeface="Arial" charset="0"/>
            </a:endParaRPr>
          </a:p>
          <a:p>
            <a:pPr eaLnBrk="1" hangingPunct="1">
              <a:spcBef>
                <a:spcPct val="0"/>
              </a:spcBef>
            </a:pPr>
            <a:r>
              <a:rPr lang="en-US" smtClean="0"/>
              <a:t>In that situation, would you say that the owner is running the business or that the business is running the owner? From what my clients say to me, it seems like the business is running them.</a:t>
            </a:r>
          </a:p>
          <a:p>
            <a:pPr eaLnBrk="1" hangingPunct="1">
              <a:spcBef>
                <a:spcPct val="0"/>
              </a:spcBef>
            </a:pPr>
            <a:r>
              <a:rPr lang="en-US" smtClean="0"/>
              <a:t>Now I could have started this presentation in any number of ways. Traditionally when talking about business plans people start off by saying how business plans are needed when people are looking for finance, or as a reality check for a new business idea. And that’s fair enough, they are used for those purposes - and a few other things as well which I’ll also mention later. </a:t>
            </a:r>
          </a:p>
          <a:p>
            <a:pPr eaLnBrk="1" hangingPunct="1">
              <a:spcBef>
                <a:spcPct val="0"/>
              </a:spcBef>
            </a:pPr>
            <a:r>
              <a:rPr lang="en-US" smtClean="0"/>
              <a:t>But I wanted to emphasize in particular that a business plan is a tool for giving you some control over your business to allow </a:t>
            </a:r>
            <a:r>
              <a:rPr lang="en-US" i="1" smtClean="0"/>
              <a:t>you </a:t>
            </a:r>
            <a:r>
              <a:rPr lang="en-US" smtClean="0"/>
              <a:t>to run</a:t>
            </a:r>
            <a:r>
              <a:rPr lang="en-US" i="1" smtClean="0"/>
              <a:t> it</a:t>
            </a:r>
            <a:r>
              <a:rPr lang="en-US" smtClean="0"/>
              <a:t>. Keep that in mind as we go through this seminar and just relate each of the parts of a business plan to how knowing that information could provide you with control over your business and not the other way around.</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smtClean="0"/>
              <a:t>Presented by Tony Ande, MBA, CPA</a:t>
            </a:r>
          </a:p>
        </p:txBody>
      </p:sp>
      <p:sp>
        <p:nvSpPr>
          <p:cNvPr id="2560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01A6CB-F475-4601-9CA6-9C31373F9518}" type="slidenum">
              <a:rPr lang="en-US"/>
              <a:pPr fontAlgn="base">
                <a:spcBef>
                  <a:spcPct val="0"/>
                </a:spcBef>
                <a:spcAft>
                  <a:spcPct val="0"/>
                </a:spcAft>
                <a:defRPr/>
              </a:pPr>
              <a:t>5</a:t>
            </a:fld>
            <a:endParaRPr lang="en-US"/>
          </a:p>
        </p:txBody>
      </p:sp>
      <p:sp>
        <p:nvSpPr>
          <p:cNvPr id="5018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Review company or organizational values.</a:t>
            </a:r>
          </a:p>
          <a:p>
            <a:pPr eaLnBrk="1" hangingPunct="1">
              <a:spcBef>
                <a:spcPct val="0"/>
              </a:spcBef>
            </a:pPr>
            <a:endParaRPr lang="en-US" smtClean="0"/>
          </a:p>
          <a:p>
            <a:pPr eaLnBrk="1" hangingPunct="1">
              <a:spcBef>
                <a:spcPct val="0"/>
              </a:spcBef>
            </a:pPr>
            <a:endParaRPr lang="en-US" smtClean="0"/>
          </a:p>
          <a:p>
            <a:pPr eaLnBrk="1" hangingPunct="1">
              <a:spcBef>
                <a:spcPct val="0"/>
              </a:spcBef>
            </a:pPr>
            <a:r>
              <a:rPr lang="en-US" smtClean="0"/>
              <a:t>(5 min.)</a:t>
            </a:r>
          </a:p>
          <a:p>
            <a:pPr eaLnBrk="1" hangingPunct="1">
              <a:spcBef>
                <a:spcPct val="0"/>
              </a:spcBef>
            </a:pPr>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reason why your customers choose you over your competitor</a:t>
            </a:r>
          </a:p>
          <a:p>
            <a:pPr eaLnBrk="1" hangingPunct="1">
              <a:spcBef>
                <a:spcPct val="0"/>
              </a:spcBef>
            </a:pPr>
            <a:endParaRPr lang="en-US" smtClean="0"/>
          </a:p>
          <a:p>
            <a:pPr eaLnBrk="1" hangingPunct="1">
              <a:spcBef>
                <a:spcPct val="0"/>
              </a:spcBef>
            </a:pPr>
            <a:r>
              <a:rPr lang="en-US" smtClean="0"/>
              <a:t>Cater to the requirements of a customer segment</a:t>
            </a:r>
          </a:p>
          <a:p>
            <a:pPr eaLnBrk="1" hangingPunct="1">
              <a:spcBef>
                <a:spcPct val="0"/>
              </a:spcBef>
            </a:pPr>
            <a:endParaRPr lang="en-US" smtClean="0"/>
          </a:p>
          <a:p>
            <a:pPr eaLnBrk="1" hangingPunct="1">
              <a:spcBef>
                <a:spcPct val="0"/>
              </a:spcBef>
            </a:pPr>
            <a:r>
              <a:rPr lang="en-US" smtClean="0"/>
              <a:t>What value do we deliver to the customer?</a:t>
            </a:r>
          </a:p>
          <a:p>
            <a:pPr eaLnBrk="1" hangingPunct="1">
              <a:spcBef>
                <a:spcPct val="0"/>
              </a:spcBef>
            </a:pPr>
            <a:endParaRPr lang="en-US" smtClean="0"/>
          </a:p>
          <a:p>
            <a:pPr eaLnBrk="1" hangingPunct="1">
              <a:spcBef>
                <a:spcPct val="0"/>
              </a:spcBef>
            </a:pPr>
            <a:r>
              <a:rPr lang="en-US" smtClean="0"/>
              <a:t>Which one of our customer’s problems are we helping to solve?</a:t>
            </a:r>
          </a:p>
          <a:p>
            <a:pPr eaLnBrk="1" hangingPunct="1">
              <a:spcBef>
                <a:spcPct val="0"/>
              </a:spcBef>
            </a:pPr>
            <a:endParaRPr lang="en-US" smtClean="0"/>
          </a:p>
          <a:p>
            <a:pPr eaLnBrk="1" hangingPunct="1">
              <a:spcBef>
                <a:spcPct val="0"/>
              </a:spcBef>
            </a:pPr>
            <a:r>
              <a:rPr lang="en-US" smtClean="0"/>
              <a:t>What bundles of products and services are we offering to each customer segment</a:t>
            </a:r>
          </a:p>
          <a:p>
            <a:pPr eaLnBrk="1" hangingPunct="1">
              <a:spcBef>
                <a:spcPct val="0"/>
              </a:spcBef>
            </a:pPr>
            <a:endParaRPr lang="en-US" smtClean="0"/>
          </a:p>
          <a:p>
            <a:pPr eaLnBrk="1" hangingPunct="1">
              <a:spcBef>
                <a:spcPct val="0"/>
              </a:spcBef>
            </a:pPr>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AU" b="1" smtClean="0">
                <a:latin typeface="Arial" charset="0"/>
              </a:rPr>
              <a:t>Business Profile - Where You Are Now</a:t>
            </a:r>
            <a:endParaRPr lang="en-US" smtClean="0">
              <a:latin typeface="Arial" charset="0"/>
            </a:endParaRPr>
          </a:p>
          <a:p>
            <a:pPr eaLnBrk="1" hangingPunct="1">
              <a:spcBef>
                <a:spcPct val="0"/>
              </a:spcBef>
            </a:pPr>
            <a:r>
              <a:rPr lang="en-US" smtClean="0"/>
              <a:t>Every business plan has a section, whether it goes by the name of Business Profile or some other title, that gives a big picture view of the business and includes an overview of the industry and explains what is special about your business, as well as what factors are going to make it a success.  And part of this will include a description of your current situation.</a:t>
            </a:r>
            <a:endParaRPr lang="en-GB" smtClean="0"/>
          </a:p>
          <a:p>
            <a:pPr eaLnBrk="1" hangingPunct="1">
              <a:spcBef>
                <a:spcPct val="0"/>
              </a:spcBef>
            </a:pPr>
            <a:r>
              <a:rPr lang="en-US" smtClean="0"/>
              <a:t>For startups this should be a short explanation that simply states whether you have a product, or simply an idea, and the stage you are at in its development. For existing businesses, this means explaining your background, current sales levels, your standing in the market and a number of other things that really make you focus on how good your business idea is or how saleable a product you actually have.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956FA4-4C9F-4052-B15C-20EAC9581C5B}" type="slidenum">
              <a:rPr lang="en-US"/>
              <a:pPr fontAlgn="base">
                <a:spcBef>
                  <a:spcPct val="0"/>
                </a:spcBef>
                <a:spcAft>
                  <a:spcPct val="0"/>
                </a:spcAft>
                <a:defRPr/>
              </a:pPr>
              <a:t>19</a:t>
            </a:fld>
            <a:endParaRPr lang="en-US"/>
          </a:p>
        </p:txBody>
      </p:sp>
      <p:sp>
        <p:nvSpPr>
          <p:cNvPr id="542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4E1C064-A1E3-45C8-A086-677F9AA1B452}" type="slidenum">
              <a:rPr lang="en-US"/>
              <a:pPr fontAlgn="base">
                <a:spcBef>
                  <a:spcPct val="0"/>
                </a:spcBef>
                <a:spcAft>
                  <a:spcPct val="0"/>
                </a:spcAft>
                <a:defRPr/>
              </a:pPr>
              <a:t>20</a:t>
            </a:fld>
            <a:endParaRPr lang="en-US"/>
          </a:p>
        </p:txBody>
      </p:sp>
      <p:sp>
        <p:nvSpPr>
          <p:cNvPr id="55299" name="Rectangle 2"/>
          <p:cNvSpPr>
            <a:spLocks noGrp="1" noRot="1" noChangeAspect="1" noChangeArrowheads="1" noTextEdit="1"/>
          </p:cNvSpPr>
          <p:nvPr>
            <p:ph type="sldImg"/>
          </p:nvPr>
        </p:nvSpPr>
        <p:spPr bwMode="auto">
          <a:xfrm>
            <a:off x="473075" y="1547813"/>
            <a:ext cx="3597275" cy="2698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xfrm>
            <a:off x="308105" y="4643124"/>
            <a:ext cx="3937908" cy="397518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F6DAB1E-30FB-4652-AEA7-92DF21DC69F6}" type="slidenum">
              <a:rPr lang="en-US"/>
              <a:pPr fontAlgn="base">
                <a:spcBef>
                  <a:spcPct val="0"/>
                </a:spcBef>
                <a:spcAft>
                  <a:spcPct val="0"/>
                </a:spcAft>
                <a:defRPr/>
              </a:pPr>
              <a:t>21</a:t>
            </a:fld>
            <a:endParaRPr lang="en-US"/>
          </a:p>
        </p:txBody>
      </p:sp>
      <p:sp>
        <p:nvSpPr>
          <p:cNvPr id="56323" name="Rectangle 2"/>
          <p:cNvSpPr>
            <a:spLocks noGrp="1" noRot="1" noChangeAspect="1" noChangeArrowheads="1" noTextEdit="1"/>
          </p:cNvSpPr>
          <p:nvPr>
            <p:ph type="sldImg"/>
          </p:nvPr>
        </p:nvSpPr>
        <p:spPr bwMode="auto">
          <a:xfrm>
            <a:off x="473075" y="1547813"/>
            <a:ext cx="3597275" cy="2698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4" name="Rectangle 3"/>
          <p:cNvSpPr>
            <a:spLocks noGrp="1" noChangeArrowheads="1"/>
          </p:cNvSpPr>
          <p:nvPr>
            <p:ph type="body" idx="1"/>
          </p:nvPr>
        </p:nvSpPr>
        <p:spPr bwMode="auto">
          <a:xfrm>
            <a:off x="308105" y="4643124"/>
            <a:ext cx="3937908" cy="397518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01786" indent="-201786">
              <a:spcBef>
                <a:spcPct val="0"/>
              </a:spcBef>
            </a:pPr>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A8A790C-50B0-4F0D-9CE5-25732FB07D4C}" type="slidenum">
              <a:rPr lang="en-US"/>
              <a:pPr fontAlgn="base">
                <a:spcBef>
                  <a:spcPct val="0"/>
                </a:spcBef>
                <a:spcAft>
                  <a:spcPct val="0"/>
                </a:spcAft>
                <a:defRPr/>
              </a:pPr>
              <a:t>22</a:t>
            </a:fld>
            <a:endParaRPr lang="en-US"/>
          </a:p>
        </p:txBody>
      </p:sp>
      <p:sp>
        <p:nvSpPr>
          <p:cNvPr id="57347" name="Rectangle 2"/>
          <p:cNvSpPr>
            <a:spLocks noGrp="1" noRot="1" noChangeAspect="1" noChangeArrowheads="1" noTextEdit="1"/>
          </p:cNvSpPr>
          <p:nvPr>
            <p:ph type="sldImg"/>
          </p:nvPr>
        </p:nvSpPr>
        <p:spPr bwMode="auto">
          <a:xfrm>
            <a:off x="473075" y="1547813"/>
            <a:ext cx="3597275" cy="2698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8" name="Rectangle 3"/>
          <p:cNvSpPr>
            <a:spLocks noGrp="1" noChangeArrowheads="1"/>
          </p:cNvSpPr>
          <p:nvPr>
            <p:ph type="body" idx="1"/>
          </p:nvPr>
        </p:nvSpPr>
        <p:spPr bwMode="auto">
          <a:xfrm>
            <a:off x="308105" y="4643124"/>
            <a:ext cx="3937908" cy="397518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C2A977B-0AB8-4102-9A39-4945CC722290}" type="slidenum">
              <a:rPr lang="en-US"/>
              <a:pPr fontAlgn="base">
                <a:spcBef>
                  <a:spcPct val="0"/>
                </a:spcBef>
                <a:spcAft>
                  <a:spcPct val="0"/>
                </a:spcAft>
                <a:defRPr/>
              </a:pPr>
              <a:t>23</a:t>
            </a:fld>
            <a:endParaRPr lang="en-US"/>
          </a:p>
        </p:txBody>
      </p:sp>
      <p:sp>
        <p:nvSpPr>
          <p:cNvPr id="58371" name="Rectangle 2"/>
          <p:cNvSpPr>
            <a:spLocks noGrp="1" noRot="1" noChangeAspect="1" noChangeArrowheads="1" noTextEdit="1"/>
          </p:cNvSpPr>
          <p:nvPr>
            <p:ph type="sldImg"/>
          </p:nvPr>
        </p:nvSpPr>
        <p:spPr bwMode="auto">
          <a:xfrm>
            <a:off x="473075" y="1547813"/>
            <a:ext cx="3597275" cy="2698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2" name="Rectangle 3"/>
          <p:cNvSpPr>
            <a:spLocks noGrp="1" noChangeArrowheads="1"/>
          </p:cNvSpPr>
          <p:nvPr>
            <p:ph type="body" idx="1"/>
          </p:nvPr>
        </p:nvSpPr>
        <p:spPr bwMode="auto">
          <a:xfrm>
            <a:off x="308105" y="4643124"/>
            <a:ext cx="3937908" cy="397518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DD066EB-37C1-477F-9353-A24384FF2A44}" type="slidenum">
              <a:rPr lang="en-US"/>
              <a:pPr fontAlgn="base">
                <a:spcBef>
                  <a:spcPct val="0"/>
                </a:spcBef>
                <a:spcAft>
                  <a:spcPct val="0"/>
                </a:spcAft>
                <a:defRPr/>
              </a:pPr>
              <a:t>24</a:t>
            </a:fld>
            <a:endParaRPr lang="en-US"/>
          </a:p>
        </p:txBody>
      </p:sp>
      <p:sp>
        <p:nvSpPr>
          <p:cNvPr id="59395" name="Rectangle 2"/>
          <p:cNvSpPr>
            <a:spLocks noGrp="1" noRot="1" noChangeAspect="1" noChangeArrowheads="1" noTextEdit="1"/>
          </p:cNvSpPr>
          <p:nvPr>
            <p:ph type="sldImg"/>
          </p:nvPr>
        </p:nvSpPr>
        <p:spPr bwMode="auto">
          <a:xfrm>
            <a:off x="473075" y="1547813"/>
            <a:ext cx="3597275" cy="2698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6" name="Rectangle 3"/>
          <p:cNvSpPr>
            <a:spLocks noGrp="1" noChangeArrowheads="1"/>
          </p:cNvSpPr>
          <p:nvPr>
            <p:ph type="body" idx="1"/>
          </p:nvPr>
        </p:nvSpPr>
        <p:spPr bwMode="auto">
          <a:xfrm>
            <a:off x="308105" y="4643124"/>
            <a:ext cx="3937908" cy="397518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cs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FBB0E82-BF0C-420D-A5C7-7E2BC5F1747E}" type="slidenum">
              <a:rPr lang="en-US"/>
              <a:pPr fontAlgn="base">
                <a:spcBef>
                  <a:spcPct val="0"/>
                </a:spcBef>
                <a:spcAft>
                  <a:spcPct val="0"/>
                </a:spcAft>
                <a:defRPr/>
              </a:pPr>
              <a:t>25</a:t>
            </a:fld>
            <a:endParaRPr lang="en-US"/>
          </a:p>
        </p:txBody>
      </p:sp>
      <p:sp>
        <p:nvSpPr>
          <p:cNvPr id="60419" name="Rectangle 2"/>
          <p:cNvSpPr>
            <a:spLocks noGrp="1" noRot="1" noChangeAspect="1" noChangeArrowheads="1" noTextEdit="1"/>
          </p:cNvSpPr>
          <p:nvPr>
            <p:ph type="sldImg"/>
          </p:nvPr>
        </p:nvSpPr>
        <p:spPr bwMode="auto">
          <a:xfrm>
            <a:off x="473075" y="1547813"/>
            <a:ext cx="3597275" cy="2698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20" name="Rectangle 3"/>
          <p:cNvSpPr>
            <a:spLocks noGrp="1" noChangeArrowheads="1"/>
          </p:cNvSpPr>
          <p:nvPr>
            <p:ph type="body" idx="1"/>
          </p:nvPr>
        </p:nvSpPr>
        <p:spPr bwMode="auto">
          <a:xfrm>
            <a:off x="308105" y="4643124"/>
            <a:ext cx="3937908" cy="397518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3A696C7-8C56-4502-8540-A669B336D7D7}" type="slidenum">
              <a:rPr lang="en-US"/>
              <a:pPr fontAlgn="base">
                <a:spcBef>
                  <a:spcPct val="0"/>
                </a:spcBef>
                <a:spcAft>
                  <a:spcPct val="0"/>
                </a:spcAft>
                <a:defRPr/>
              </a:pPr>
              <a:t>26</a:t>
            </a:fld>
            <a:endParaRPr lang="en-US"/>
          </a:p>
        </p:txBody>
      </p:sp>
      <p:sp>
        <p:nvSpPr>
          <p:cNvPr id="61443" name="Rectangle 2"/>
          <p:cNvSpPr>
            <a:spLocks noGrp="1" noRot="1" noChangeAspect="1" noChangeArrowheads="1" noTextEdit="1"/>
          </p:cNvSpPr>
          <p:nvPr>
            <p:ph type="sldImg"/>
          </p:nvPr>
        </p:nvSpPr>
        <p:spPr bwMode="auto">
          <a:xfrm>
            <a:off x="1143000" y="684213"/>
            <a:ext cx="4573588" cy="34305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4" name="Rectangle 3"/>
          <p:cNvSpPr>
            <a:spLocks noGrp="1" noChangeArrowheads="1"/>
          </p:cNvSpPr>
          <p:nvPr>
            <p:ph type="body" idx="1"/>
          </p:nvPr>
        </p:nvSpPr>
        <p:spPr bwMode="auto">
          <a:xfrm>
            <a:off x="686720" y="4343169"/>
            <a:ext cx="5484561" cy="411588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3FEDAC2-30D1-4143-B0DF-04C0E828A9CD}" type="slidenum">
              <a:rPr lang="en-US"/>
              <a:pPr fontAlgn="base">
                <a:spcBef>
                  <a:spcPct val="0"/>
                </a:spcBef>
                <a:spcAft>
                  <a:spcPct val="0"/>
                </a:spcAft>
                <a:defRPr/>
              </a:pPr>
              <a:t>27</a:t>
            </a:fld>
            <a:endParaRPr lang="en-US"/>
          </a:p>
        </p:txBody>
      </p:sp>
      <p:sp>
        <p:nvSpPr>
          <p:cNvPr id="62467" name="Rectangle 2"/>
          <p:cNvSpPr>
            <a:spLocks noGrp="1" noRot="1" noChangeAspect="1" noChangeArrowheads="1" noTextEdit="1"/>
          </p:cNvSpPr>
          <p:nvPr>
            <p:ph type="sldImg"/>
          </p:nvPr>
        </p:nvSpPr>
        <p:spPr bwMode="auto">
          <a:xfrm>
            <a:off x="1143000" y="684213"/>
            <a:ext cx="4573588" cy="34305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8" name="Rectangle 3"/>
          <p:cNvSpPr>
            <a:spLocks noGrp="1" noChangeArrowheads="1"/>
          </p:cNvSpPr>
          <p:nvPr>
            <p:ph type="body" idx="1"/>
          </p:nvPr>
        </p:nvSpPr>
        <p:spPr bwMode="auto">
          <a:xfrm>
            <a:off x="686720" y="4343169"/>
            <a:ext cx="5484561" cy="411588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D1E2BAA-5405-4076-9DF2-D6B9F1FA694D}" type="slidenum">
              <a:rPr lang="en-US"/>
              <a:pPr fontAlgn="base">
                <a:spcBef>
                  <a:spcPct val="0"/>
                </a:spcBef>
                <a:spcAft>
                  <a:spcPct val="0"/>
                </a:spcAft>
                <a:defRPr/>
              </a:pPr>
              <a:t>28</a:t>
            </a:fld>
            <a:endParaRPr lang="en-US"/>
          </a:p>
        </p:txBody>
      </p:sp>
      <p:sp>
        <p:nvSpPr>
          <p:cNvPr id="63491" name="Rectangle 2"/>
          <p:cNvSpPr>
            <a:spLocks noGrp="1" noRot="1" noChangeAspect="1" noChangeArrowheads="1" noTextEdit="1"/>
          </p:cNvSpPr>
          <p:nvPr>
            <p:ph type="sldImg"/>
          </p:nvPr>
        </p:nvSpPr>
        <p:spPr bwMode="auto">
          <a:xfrm>
            <a:off x="1143000" y="684213"/>
            <a:ext cx="4573588" cy="34305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2" name="Rectangle 3"/>
          <p:cNvSpPr>
            <a:spLocks noGrp="1" noChangeArrowheads="1"/>
          </p:cNvSpPr>
          <p:nvPr>
            <p:ph type="body" idx="1"/>
          </p:nvPr>
        </p:nvSpPr>
        <p:spPr bwMode="auto">
          <a:xfrm>
            <a:off x="686720" y="4343169"/>
            <a:ext cx="5484561" cy="411588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9D21770-7AC0-4EAD-9F23-5CDFBC1B5649}" type="slidenum">
              <a:rPr lang="en-US"/>
              <a:pPr fontAlgn="base">
                <a:spcBef>
                  <a:spcPct val="0"/>
                </a:spcBef>
                <a:spcAft>
                  <a:spcPct val="0"/>
                </a:spcAft>
                <a:defRPr/>
              </a:pPr>
              <a:t>29</a:t>
            </a:fld>
            <a:endParaRPr lang="en-US"/>
          </a:p>
        </p:txBody>
      </p:sp>
      <p:sp>
        <p:nvSpPr>
          <p:cNvPr id="64515" name="Rectangle 2"/>
          <p:cNvSpPr>
            <a:spLocks noGrp="1" noRot="1" noChangeAspect="1" noChangeArrowheads="1" noTextEdit="1"/>
          </p:cNvSpPr>
          <p:nvPr>
            <p:ph type="sldImg"/>
          </p:nvPr>
        </p:nvSpPr>
        <p:spPr bwMode="auto">
          <a:xfrm>
            <a:off x="1143000" y="684213"/>
            <a:ext cx="4573588" cy="34305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6" name="Rectangle 3"/>
          <p:cNvSpPr>
            <a:spLocks noGrp="1" noChangeArrowheads="1"/>
          </p:cNvSpPr>
          <p:nvPr>
            <p:ph type="body" idx="1"/>
          </p:nvPr>
        </p:nvSpPr>
        <p:spPr bwMode="auto">
          <a:xfrm>
            <a:off x="686720" y="4343169"/>
            <a:ext cx="5484561" cy="411588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6E4A93A-59BE-4021-AF91-D62027F31419}" type="slidenum">
              <a:rPr lang="en-US"/>
              <a:pPr fontAlgn="base">
                <a:spcBef>
                  <a:spcPct val="0"/>
                </a:spcBef>
                <a:spcAft>
                  <a:spcPct val="0"/>
                </a:spcAft>
                <a:defRPr/>
              </a:pPr>
              <a:t>30</a:t>
            </a:fld>
            <a:endParaRPr lang="en-US"/>
          </a:p>
        </p:txBody>
      </p:sp>
      <p:sp>
        <p:nvSpPr>
          <p:cNvPr id="65539" name="Rectangle 2"/>
          <p:cNvSpPr>
            <a:spLocks noGrp="1" noRot="1" noChangeAspect="1" noChangeArrowheads="1" noTextEdit="1"/>
          </p:cNvSpPr>
          <p:nvPr>
            <p:ph type="sldImg"/>
          </p:nvPr>
        </p:nvSpPr>
        <p:spPr bwMode="auto">
          <a:xfrm>
            <a:off x="1143000" y="684213"/>
            <a:ext cx="4573588" cy="34305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40" name="Rectangle 3"/>
          <p:cNvSpPr>
            <a:spLocks noGrp="1" noChangeArrowheads="1"/>
          </p:cNvSpPr>
          <p:nvPr>
            <p:ph type="body" idx="1"/>
          </p:nvPr>
        </p:nvSpPr>
        <p:spPr bwMode="auto">
          <a:xfrm>
            <a:off x="686720" y="4343169"/>
            <a:ext cx="5484561" cy="411588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46DACBB-5E75-4752-8E6E-AFE379684CA7}" type="slidenum">
              <a:rPr lang="en-US"/>
              <a:pPr fontAlgn="base">
                <a:spcBef>
                  <a:spcPct val="0"/>
                </a:spcBef>
                <a:spcAft>
                  <a:spcPct val="0"/>
                </a:spcAft>
                <a:defRPr/>
              </a:pPr>
              <a:t>31</a:t>
            </a:fld>
            <a:endParaRPr lang="en-US"/>
          </a:p>
        </p:txBody>
      </p:sp>
      <p:sp>
        <p:nvSpPr>
          <p:cNvPr id="66563" name="Rectangle 2"/>
          <p:cNvSpPr>
            <a:spLocks noGrp="1" noRot="1" noChangeAspect="1" noChangeArrowheads="1" noTextEdit="1"/>
          </p:cNvSpPr>
          <p:nvPr>
            <p:ph type="sldImg"/>
          </p:nvPr>
        </p:nvSpPr>
        <p:spPr bwMode="auto">
          <a:xfrm>
            <a:off x="1143000" y="684213"/>
            <a:ext cx="4573588" cy="34305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4" name="Rectangle 3"/>
          <p:cNvSpPr>
            <a:spLocks noGrp="1" noChangeArrowheads="1"/>
          </p:cNvSpPr>
          <p:nvPr>
            <p:ph type="body" idx="1"/>
          </p:nvPr>
        </p:nvSpPr>
        <p:spPr bwMode="auto">
          <a:xfrm>
            <a:off x="686720" y="4343169"/>
            <a:ext cx="5484561" cy="411588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2A19414-E178-4668-850A-CBB8CBE69937}" type="slidenum">
              <a:rPr lang="en-US"/>
              <a:pPr fontAlgn="base">
                <a:spcBef>
                  <a:spcPct val="0"/>
                </a:spcBef>
                <a:spcAft>
                  <a:spcPct val="0"/>
                </a:spcAft>
                <a:defRPr/>
              </a:pPr>
              <a:t>32</a:t>
            </a:fld>
            <a:endParaRPr lang="en-US"/>
          </a:p>
        </p:txBody>
      </p:sp>
      <p:sp>
        <p:nvSpPr>
          <p:cNvPr id="67587" name="Rectangle 2"/>
          <p:cNvSpPr>
            <a:spLocks noGrp="1" noRot="1" noChangeAspect="1" noChangeArrowheads="1" noTextEdit="1"/>
          </p:cNvSpPr>
          <p:nvPr>
            <p:ph type="sldImg"/>
          </p:nvPr>
        </p:nvSpPr>
        <p:spPr bwMode="auto">
          <a:xfrm>
            <a:off x="1143000" y="684213"/>
            <a:ext cx="4573588" cy="34305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8" name="Rectangle 3"/>
          <p:cNvSpPr>
            <a:spLocks noGrp="1" noChangeArrowheads="1"/>
          </p:cNvSpPr>
          <p:nvPr>
            <p:ph type="body" idx="1"/>
          </p:nvPr>
        </p:nvSpPr>
        <p:spPr bwMode="auto">
          <a:xfrm>
            <a:off x="686720" y="4343169"/>
            <a:ext cx="5484561" cy="411588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14FB56C-1823-40E7-915A-557770625655}" type="slidenum">
              <a:rPr lang="en-US"/>
              <a:pPr fontAlgn="base">
                <a:spcBef>
                  <a:spcPct val="0"/>
                </a:spcBef>
                <a:spcAft>
                  <a:spcPct val="0"/>
                </a:spcAft>
                <a:defRPr/>
              </a:pPr>
              <a:t>33</a:t>
            </a:fld>
            <a:endParaRPr lang="en-US"/>
          </a:p>
        </p:txBody>
      </p:sp>
      <p:sp>
        <p:nvSpPr>
          <p:cNvPr id="68611" name="Rectangle 2"/>
          <p:cNvSpPr>
            <a:spLocks noGrp="1" noRot="1" noChangeAspect="1" noChangeArrowheads="1" noTextEdit="1"/>
          </p:cNvSpPr>
          <p:nvPr>
            <p:ph type="sldImg"/>
          </p:nvPr>
        </p:nvSpPr>
        <p:spPr bwMode="auto">
          <a:xfrm>
            <a:off x="1143000" y="684213"/>
            <a:ext cx="4573588" cy="34305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2" name="Rectangle 3"/>
          <p:cNvSpPr>
            <a:spLocks noGrp="1" noChangeArrowheads="1"/>
          </p:cNvSpPr>
          <p:nvPr>
            <p:ph type="body" idx="1"/>
          </p:nvPr>
        </p:nvSpPr>
        <p:spPr bwMode="auto">
          <a:xfrm>
            <a:off x="686720" y="4343169"/>
            <a:ext cx="5484561" cy="411588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D16F9E31-C32B-41F8-AF33-6FAE02BE5810}" type="datetimeFigureOut">
              <a:rPr lang="en-US" smtClean="0"/>
              <a:t>4/24/2013</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BD0159A5-07C0-44A8-B810-C7BB2D62A3AA}"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6F9E31-C32B-41F8-AF33-6FAE02BE5810}" type="datetimeFigureOut">
              <a:rPr lang="en-US" smtClean="0"/>
              <a:t>4/24/2013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0159A5-07C0-44A8-B810-C7BB2D62A3A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6F9E31-C32B-41F8-AF33-6FAE02BE5810}" type="datetimeFigureOut">
              <a:rPr lang="en-US" smtClean="0"/>
              <a:t>4/24/2013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0159A5-07C0-44A8-B810-C7BB2D62A3A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D16F9E31-C32B-41F8-AF33-6FAE02BE5810}" type="datetimeFigureOut">
              <a:rPr lang="en-US" smtClean="0"/>
              <a:t>4/24/2013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0159A5-07C0-44A8-B810-C7BB2D62A3AA}"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16F9E31-C32B-41F8-AF33-6FAE02BE5810}" type="datetimeFigureOut">
              <a:rPr lang="en-US" smtClean="0"/>
              <a:t>4/24/2013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0159A5-07C0-44A8-B810-C7BB2D62A3A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6F9E31-C32B-41F8-AF33-6FAE02BE5810}" type="datetimeFigureOut">
              <a:rPr lang="en-US" smtClean="0"/>
              <a:t>4/24/2013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0159A5-07C0-44A8-B810-C7BB2D62A3A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6F9E31-C32B-41F8-AF33-6FAE02BE5810}" type="datetimeFigureOut">
              <a:rPr lang="en-US" smtClean="0"/>
              <a:t>4/24/2013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0159A5-07C0-44A8-B810-C7BB2D62A3A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D16F9E31-C32B-41F8-AF33-6FAE02BE5810}" type="datetimeFigureOut">
              <a:rPr lang="en-US" smtClean="0"/>
              <a:t>4/24/2013</a:t>
            </a:fld>
            <a:endParaRPr lang="en-US"/>
          </a:p>
        </p:txBody>
      </p:sp>
      <p:sp>
        <p:nvSpPr>
          <p:cNvPr id="7" name="Slide Number Placeholder 6"/>
          <p:cNvSpPr>
            <a:spLocks noGrp="1"/>
          </p:cNvSpPr>
          <p:nvPr>
            <p:ph type="sldNum" sz="quarter" idx="12"/>
          </p:nvPr>
        </p:nvSpPr>
        <p:spPr/>
        <p:txBody>
          <a:bodyPr/>
          <a:lstStyle/>
          <a:p>
            <a:fld id="{BD0159A5-07C0-44A8-B810-C7BB2D62A3AA}"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6F9E31-C32B-41F8-AF33-6FAE02BE5810}" type="datetimeFigureOut">
              <a:rPr lang="en-US" smtClean="0"/>
              <a:t>4/24/2013</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BD0159A5-07C0-44A8-B810-C7BB2D62A3A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6F9E31-C32B-41F8-AF33-6FAE02BE5810}" type="datetimeFigureOut">
              <a:rPr lang="en-US" smtClean="0"/>
              <a:t>4/24/2013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0159A5-07C0-44A8-B810-C7BB2D62A3A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6F9E31-C32B-41F8-AF33-6FAE02BE5810}" type="datetimeFigureOut">
              <a:rPr lang="en-US" smtClean="0"/>
              <a:t>4/24/2013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0159A5-07C0-44A8-B810-C7BB2D62A3A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D16F9E31-C32B-41F8-AF33-6FAE02BE5810}" type="datetimeFigureOut">
              <a:rPr lang="en-US" smtClean="0"/>
              <a:t>4/24/2013</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BD0159A5-07C0-44A8-B810-C7BB2D62A3A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2362200"/>
            <a:ext cx="3313355" cy="1702160"/>
          </a:xfrm>
        </p:spPr>
        <p:txBody>
          <a:bodyPr>
            <a:normAutofit/>
          </a:bodyPr>
          <a:lstStyle/>
          <a:p>
            <a:r>
              <a:rPr lang="en-US" dirty="0" smtClean="0"/>
              <a:t>Your</a:t>
            </a:r>
            <a:br>
              <a:rPr lang="en-US" dirty="0" smtClean="0"/>
            </a:br>
            <a:r>
              <a:rPr lang="en-US" dirty="0" smtClean="0"/>
              <a:t>Business Plan</a:t>
            </a:r>
            <a:endParaRPr lang="en-US" dirty="0"/>
          </a:p>
        </p:txBody>
      </p:sp>
      <p:sp>
        <p:nvSpPr>
          <p:cNvPr id="3" name="Subtitle 2"/>
          <p:cNvSpPr>
            <a:spLocks noGrp="1"/>
          </p:cNvSpPr>
          <p:nvPr>
            <p:ph type="subTitle" idx="1"/>
          </p:nvPr>
        </p:nvSpPr>
        <p:spPr>
          <a:xfrm>
            <a:off x="4724400" y="4038600"/>
            <a:ext cx="3309803" cy="1260629"/>
          </a:xfrm>
        </p:spPr>
        <p:txBody>
          <a:bodyPr/>
          <a:lstStyle/>
          <a:p>
            <a:r>
              <a:rPr lang="en-US" dirty="0" smtClean="0"/>
              <a:t>On Target Group Coaching</a:t>
            </a:r>
            <a:endParaRPr lang="en-US" dirty="0"/>
          </a:p>
        </p:txBody>
      </p:sp>
    </p:spTree>
    <p:extLst>
      <p:ext uri="{BB962C8B-B14F-4D97-AF65-F5344CB8AC3E}">
        <p14:creationId xmlns:p14="http://schemas.microsoft.com/office/powerpoint/2010/main" val="38250242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fontScale="90000"/>
          </a:bodyPr>
          <a:lstStyle/>
          <a:p>
            <a:pPr eaLnBrk="1" fontAlgn="auto" hangingPunct="1">
              <a:spcAft>
                <a:spcPts val="0"/>
              </a:spcAft>
              <a:defRPr/>
            </a:pPr>
            <a:r>
              <a:rPr lang="en-US" dirty="0"/>
              <a:t>What </a:t>
            </a:r>
            <a:r>
              <a:rPr lang="en-US" dirty="0" smtClean="0"/>
              <a:t>we’ll talk </a:t>
            </a:r>
            <a:r>
              <a:rPr lang="en-US" dirty="0"/>
              <a:t>a</a:t>
            </a:r>
            <a:r>
              <a:rPr lang="en-US" dirty="0" smtClean="0"/>
              <a:t>bout today</a:t>
            </a:r>
            <a:endParaRPr lang="en-US" dirty="0"/>
          </a:p>
        </p:txBody>
      </p:sp>
      <p:sp>
        <p:nvSpPr>
          <p:cNvPr id="14339" name="Rectangle 3"/>
          <p:cNvSpPr>
            <a:spLocks noGrp="1" noChangeArrowheads="1"/>
          </p:cNvSpPr>
          <p:nvPr>
            <p:ph idx="1"/>
          </p:nvPr>
        </p:nvSpPr>
        <p:spPr/>
        <p:txBody>
          <a:bodyPr>
            <a:normAutofit lnSpcReduction="10000"/>
          </a:bodyPr>
          <a:lstStyle/>
          <a:p>
            <a:pPr eaLnBrk="1" hangingPunct="1"/>
            <a:r>
              <a:rPr lang="en-US" dirty="0" smtClean="0"/>
              <a:t>Why you are here - Purpose</a:t>
            </a:r>
          </a:p>
          <a:p>
            <a:pPr eaLnBrk="1" hangingPunct="1"/>
            <a:r>
              <a:rPr lang="en-US" dirty="0" smtClean="0"/>
              <a:t>What you are about - Mission</a:t>
            </a:r>
          </a:p>
          <a:p>
            <a:pPr eaLnBrk="1" hangingPunct="1"/>
            <a:r>
              <a:rPr lang="en-US" dirty="0" smtClean="0"/>
              <a:t>Where you want to go - Vision</a:t>
            </a:r>
          </a:p>
          <a:p>
            <a:pPr eaLnBrk="1" hangingPunct="1"/>
            <a:r>
              <a:rPr lang="en-US" dirty="0" smtClean="0"/>
              <a:t>Value Proposition </a:t>
            </a:r>
          </a:p>
          <a:p>
            <a:pPr eaLnBrk="1" hangingPunct="1"/>
            <a:r>
              <a:rPr lang="en-US" dirty="0" smtClean="0"/>
              <a:t>Business Model</a:t>
            </a:r>
          </a:p>
          <a:p>
            <a:pPr eaLnBrk="1" hangingPunct="1"/>
            <a:r>
              <a:rPr lang="en-US" dirty="0" smtClean="0"/>
              <a:t>SWOT</a:t>
            </a:r>
          </a:p>
          <a:p>
            <a:pPr eaLnBrk="1" hangingPunct="1"/>
            <a:r>
              <a:rPr lang="en-US" dirty="0" smtClean="0"/>
              <a:t>Goals and objectives </a:t>
            </a:r>
          </a:p>
          <a:p>
            <a:pPr eaLnBrk="1" hangingPunct="1"/>
            <a:r>
              <a:rPr lang="en-US" dirty="0" smtClean="0"/>
              <a:t>On Target Business</a:t>
            </a:r>
          </a:p>
          <a:p>
            <a:pPr eaLnBrk="1" hangingPunct="1">
              <a:buFont typeface="Wingdings" pitchFamily="2" charset="2"/>
              <a:buChar char="•"/>
            </a:pPr>
            <a:endParaRPr lang="en-US" dirty="0" smtClean="0"/>
          </a:p>
        </p:txBody>
      </p:sp>
    </p:spTree>
    <p:extLst>
      <p:ext uri="{BB962C8B-B14F-4D97-AF65-F5344CB8AC3E}">
        <p14:creationId xmlns:p14="http://schemas.microsoft.com/office/powerpoint/2010/main" val="13335584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fontAlgn="auto" hangingPunct="1">
              <a:spcAft>
                <a:spcPts val="0"/>
              </a:spcAft>
              <a:defRPr/>
            </a:pPr>
            <a:r>
              <a:rPr lang="en-US" dirty="0" smtClean="0"/>
              <a:t>Why are you here?</a:t>
            </a:r>
            <a:endParaRPr lang="en-US" dirty="0"/>
          </a:p>
        </p:txBody>
      </p:sp>
      <p:sp>
        <p:nvSpPr>
          <p:cNvPr id="15362" name="Text Placeholder 7"/>
          <p:cNvSpPr>
            <a:spLocks noGrp="1"/>
          </p:cNvSpPr>
          <p:nvPr>
            <p:ph idx="1"/>
          </p:nvPr>
        </p:nvSpPr>
        <p:spPr/>
        <p:txBody>
          <a:bodyPr/>
          <a:lstStyle/>
          <a:p>
            <a:pPr eaLnBrk="1" hangingPunct="1"/>
            <a:r>
              <a:rPr lang="en-US" smtClean="0"/>
              <a:t>We will start with your company direction, why you are in business, and what you want to achieve. Then we’ll look at your vision for the future of your company and then define the goals and objectives that will help you create that future. </a:t>
            </a:r>
          </a:p>
          <a:p>
            <a:pPr eaLnBrk="1" hangingPunct="1"/>
            <a:endParaRPr lang="en-US" smtClean="0"/>
          </a:p>
        </p:txBody>
      </p:sp>
      <p:sp>
        <p:nvSpPr>
          <p:cNvPr id="22530" name="Slide Number Placeholder 4"/>
          <p:cNvSpPr>
            <a:spLocks noGrp="1"/>
          </p:cNvSpPr>
          <p:nvPr>
            <p:ph type="sldNum" sz="quarter" idx="12"/>
          </p:nvPr>
        </p:nvSpPr>
        <p:spPr bwMode="auto">
          <a:ln>
            <a:round/>
            <a:headEnd/>
            <a:tailEnd/>
          </a:ln>
        </p:spPr>
        <p:txBody>
          <a:bodyPr wrap="square" numCol="1" anchorCtr="0" compatLnSpc="1">
            <a:prstTxWarp prst="textNoShape">
              <a:avLst/>
            </a:prstTxWarp>
          </a:bodyPr>
          <a:lstStyle/>
          <a:p>
            <a:pPr fontAlgn="base">
              <a:spcBef>
                <a:spcPct val="0"/>
              </a:spcBef>
              <a:spcAft>
                <a:spcPct val="0"/>
              </a:spcAft>
              <a:defRPr/>
            </a:pPr>
            <a:fld id="{CC6EE440-4402-4670-807C-FE44DD35354A}" type="slidenum">
              <a:rPr lang="en-US"/>
              <a:pPr fontAlgn="base">
                <a:spcBef>
                  <a:spcPct val="0"/>
                </a:spcBef>
                <a:spcAft>
                  <a:spcPct val="0"/>
                </a:spcAft>
                <a:defRPr/>
              </a:pPr>
              <a:t>3</a:t>
            </a:fld>
            <a:endParaRPr lang="en-US"/>
          </a:p>
        </p:txBody>
      </p:sp>
    </p:spTree>
    <p:extLst>
      <p:ext uri="{BB962C8B-B14F-4D97-AF65-F5344CB8AC3E}">
        <p14:creationId xmlns:p14="http://schemas.microsoft.com/office/powerpoint/2010/main" val="42872274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Grp="1" noChangeArrowheads="1"/>
          </p:cNvSpPr>
          <p:nvPr>
            <p:ph type="ctrTitle"/>
          </p:nvPr>
        </p:nvSpPr>
        <p:spPr/>
        <p:txBody>
          <a:bodyPr/>
          <a:lstStyle/>
          <a:p>
            <a:pPr eaLnBrk="1" fontAlgn="auto" hangingPunct="1">
              <a:spcAft>
                <a:spcPts val="0"/>
              </a:spcAft>
              <a:defRPr/>
            </a:pPr>
            <a:r>
              <a:rPr lang="en-US" dirty="0" smtClean="0"/>
              <a:t>Who are you?</a:t>
            </a:r>
            <a:endParaRPr lang="en-US" dirty="0"/>
          </a:p>
        </p:txBody>
      </p:sp>
      <p:sp>
        <p:nvSpPr>
          <p:cNvPr id="4101" name="Rectangle 5"/>
          <p:cNvSpPr>
            <a:spLocks noGrp="1" noChangeArrowheads="1"/>
          </p:cNvSpPr>
          <p:nvPr>
            <p:ph type="subTitle" idx="1"/>
          </p:nvPr>
        </p:nvSpPr>
        <p:spPr>
          <a:xfrm>
            <a:off x="685800" y="4572000"/>
            <a:ext cx="6461125" cy="1066800"/>
          </a:xfrm>
        </p:spPr>
        <p:txBody>
          <a:bodyPr rtlCol="0">
            <a:normAutofit/>
          </a:bodyPr>
          <a:lstStyle/>
          <a:p>
            <a:pPr eaLnBrk="1" fontAlgn="auto" hangingPunct="1">
              <a:spcAft>
                <a:spcPts val="0"/>
              </a:spcAft>
              <a:buFont typeface="Arial" pitchFamily="34" charset="0"/>
              <a:buNone/>
              <a:defRPr/>
            </a:pPr>
            <a:r>
              <a:rPr lang="en-US" dirty="0" smtClean="0"/>
              <a:t>What are you in business for?</a:t>
            </a:r>
          </a:p>
          <a:p>
            <a:pPr eaLnBrk="1" fontAlgn="auto" hangingPunct="1">
              <a:spcAft>
                <a:spcPts val="0"/>
              </a:spcAft>
              <a:buFont typeface="Arial" pitchFamily="34" charset="0"/>
              <a:buNone/>
              <a:defRPr/>
            </a:pPr>
            <a:r>
              <a:rPr lang="en-US" dirty="0" smtClean="0"/>
              <a:t>What do you stand for?</a:t>
            </a:r>
          </a:p>
          <a:p>
            <a:pPr eaLnBrk="1" fontAlgn="auto" hangingPunct="1">
              <a:spcAft>
                <a:spcPts val="0"/>
              </a:spcAft>
              <a:buFont typeface="Arial" pitchFamily="34" charset="0"/>
              <a:buNone/>
              <a:defRPr/>
            </a:pPr>
            <a:r>
              <a:rPr lang="en-US" dirty="0" smtClean="0"/>
              <a:t>What is your purpose?</a:t>
            </a:r>
            <a:endParaRPr lang="en-US" dirty="0"/>
          </a:p>
        </p:txBody>
      </p:sp>
    </p:spTree>
    <p:extLst>
      <p:ext uri="{BB962C8B-B14F-4D97-AF65-F5344CB8AC3E}">
        <p14:creationId xmlns:p14="http://schemas.microsoft.com/office/powerpoint/2010/main" val="35604899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fontAlgn="auto" hangingPunct="1">
              <a:spcAft>
                <a:spcPts val="0"/>
              </a:spcAft>
              <a:defRPr/>
            </a:pPr>
            <a:r>
              <a:rPr lang="en-US" smtClean="0"/>
              <a:t>Company Values</a:t>
            </a:r>
            <a:endParaRPr lang="en-US"/>
          </a:p>
        </p:txBody>
      </p:sp>
      <p:sp>
        <p:nvSpPr>
          <p:cNvPr id="24579" name="Rectangle 3"/>
          <p:cNvSpPr>
            <a:spLocks noGrp="1" noChangeArrowheads="1"/>
          </p:cNvSpPr>
          <p:nvPr>
            <p:ph idx="1"/>
          </p:nvPr>
        </p:nvSpPr>
        <p:spPr/>
        <p:txBody>
          <a:bodyPr/>
          <a:lstStyle/>
          <a:p>
            <a:pPr eaLnBrk="1" hangingPunct="1"/>
            <a:r>
              <a:rPr lang="en-US" smtClean="0"/>
              <a:t>Provide guidelines on how to proceed as one pursues organizational purpose.</a:t>
            </a:r>
          </a:p>
          <a:p>
            <a:pPr eaLnBrk="1" hangingPunct="1"/>
            <a:r>
              <a:rPr lang="en-US" smtClean="0"/>
              <a:t>Answer the questions “What do I want to live by?” and “How?”</a:t>
            </a:r>
          </a:p>
          <a:p>
            <a:pPr eaLnBrk="1" hangingPunct="1"/>
            <a:r>
              <a:rPr lang="en-US" smtClean="0"/>
              <a:t>Describe behaviors that demonstrate that the value is being lived.</a:t>
            </a:r>
          </a:p>
        </p:txBody>
      </p:sp>
    </p:spTree>
    <p:extLst>
      <p:ext uri="{BB962C8B-B14F-4D97-AF65-F5344CB8AC3E}">
        <p14:creationId xmlns:p14="http://schemas.microsoft.com/office/powerpoint/2010/main" val="38469550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45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fontAlgn="auto" hangingPunct="1">
              <a:spcAft>
                <a:spcPts val="0"/>
              </a:spcAft>
              <a:defRPr/>
            </a:pPr>
            <a:r>
              <a:rPr lang="en-US" dirty="0" smtClean="0"/>
              <a:t>Values, Morals &amp; Ethics</a:t>
            </a:r>
            <a:endParaRPr lang="en-US" dirty="0"/>
          </a:p>
        </p:txBody>
      </p:sp>
      <p:sp>
        <p:nvSpPr>
          <p:cNvPr id="18434" name="Rectangle 3"/>
          <p:cNvSpPr>
            <a:spLocks noGrp="1" noChangeArrowheads="1"/>
          </p:cNvSpPr>
          <p:nvPr>
            <p:ph idx="1"/>
          </p:nvPr>
        </p:nvSpPr>
        <p:spPr/>
        <p:txBody>
          <a:bodyPr>
            <a:normAutofit fontScale="92500" lnSpcReduction="20000"/>
          </a:bodyPr>
          <a:lstStyle/>
          <a:p>
            <a:pPr eaLnBrk="1" hangingPunct="1"/>
            <a:r>
              <a:rPr lang="en-US" smtClean="0"/>
              <a:t>Values are deeply held beliefs that define for each of us what is right.  They provide guidelines for our choices and actions.</a:t>
            </a:r>
          </a:p>
          <a:p>
            <a:pPr eaLnBrk="1" hangingPunct="1"/>
            <a:endParaRPr lang="en-US" smtClean="0"/>
          </a:p>
          <a:p>
            <a:pPr eaLnBrk="1" hangingPunct="1"/>
            <a:r>
              <a:rPr lang="en-US" smtClean="0"/>
              <a:t>Morals are rules or habits of conduct with reference to standards of	right and wrong.</a:t>
            </a:r>
          </a:p>
          <a:p>
            <a:pPr eaLnBrk="1" hangingPunct="1"/>
            <a:endParaRPr lang="en-US" smtClean="0"/>
          </a:p>
          <a:p>
            <a:pPr eaLnBrk="1" hangingPunct="1"/>
            <a:r>
              <a:rPr lang="en-US" smtClean="0"/>
              <a:t>Ethics are the principles of conduct governing an individual or a profession, standards of social or professional behavior.</a:t>
            </a:r>
          </a:p>
          <a:p>
            <a:pPr eaLnBrk="1" hangingPunct="1"/>
            <a:endParaRPr lang="en-US" smtClean="0"/>
          </a:p>
          <a:p>
            <a:pPr eaLnBrk="1" hangingPunct="1"/>
            <a:endParaRPr lang="en-US" smtClean="0"/>
          </a:p>
        </p:txBody>
      </p:sp>
    </p:spTree>
    <p:extLst>
      <p:ext uri="{BB962C8B-B14F-4D97-AF65-F5344CB8AC3E}">
        <p14:creationId xmlns:p14="http://schemas.microsoft.com/office/powerpoint/2010/main" val="6608337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pPr eaLnBrk="1" fontAlgn="auto" hangingPunct="1">
              <a:spcAft>
                <a:spcPts val="0"/>
              </a:spcAft>
              <a:defRPr/>
            </a:pPr>
            <a:r>
              <a:rPr lang="en-US"/>
              <a:t>What is our Mission?</a:t>
            </a:r>
          </a:p>
        </p:txBody>
      </p:sp>
      <p:sp>
        <p:nvSpPr>
          <p:cNvPr id="19459" name="Rectangle 3"/>
          <p:cNvSpPr>
            <a:spLocks noGrp="1" noChangeArrowheads="1"/>
          </p:cNvSpPr>
          <p:nvPr>
            <p:ph idx="1"/>
          </p:nvPr>
        </p:nvSpPr>
        <p:spPr/>
        <p:txBody>
          <a:bodyPr/>
          <a:lstStyle/>
          <a:p>
            <a:pPr eaLnBrk="1" hangingPunct="1"/>
            <a:r>
              <a:rPr lang="en-US" smtClean="0"/>
              <a:t>What is our reason for being?</a:t>
            </a:r>
          </a:p>
          <a:p>
            <a:pPr eaLnBrk="1" hangingPunct="1"/>
            <a:r>
              <a:rPr lang="en-US" smtClean="0"/>
              <a:t>What are our guiding principles?</a:t>
            </a:r>
          </a:p>
        </p:txBody>
      </p:sp>
    </p:spTree>
    <p:extLst>
      <p:ext uri="{BB962C8B-B14F-4D97-AF65-F5344CB8AC3E}">
        <p14:creationId xmlns:p14="http://schemas.microsoft.com/office/powerpoint/2010/main" val="18372198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title"/>
          </p:nvPr>
        </p:nvSpPr>
        <p:spPr/>
        <p:txBody>
          <a:bodyPr/>
          <a:lstStyle/>
          <a:p>
            <a:pPr eaLnBrk="1" fontAlgn="auto" hangingPunct="1">
              <a:spcAft>
                <a:spcPts val="0"/>
              </a:spcAft>
              <a:defRPr/>
            </a:pPr>
            <a:r>
              <a:rPr lang="en-US"/>
              <a:t>Mission Statement</a:t>
            </a:r>
          </a:p>
        </p:txBody>
      </p:sp>
      <p:sp>
        <p:nvSpPr>
          <p:cNvPr id="20483" name="Rectangle 5"/>
          <p:cNvSpPr>
            <a:spLocks noGrp="1" noChangeArrowheads="1"/>
          </p:cNvSpPr>
          <p:nvPr>
            <p:ph idx="1"/>
          </p:nvPr>
        </p:nvSpPr>
        <p:spPr/>
        <p:txBody>
          <a:bodyPr/>
          <a:lstStyle/>
          <a:p>
            <a:pPr eaLnBrk="1" hangingPunct="1"/>
            <a:r>
              <a:rPr lang="en-US" smtClean="0"/>
              <a:t>A clear statement of your company’s long-term mission.  Try to use words that will help direct the growth of your company, but be as concise as possible. </a:t>
            </a:r>
          </a:p>
        </p:txBody>
      </p:sp>
    </p:spTree>
    <p:extLst>
      <p:ext uri="{BB962C8B-B14F-4D97-AF65-F5344CB8AC3E}">
        <p14:creationId xmlns:p14="http://schemas.microsoft.com/office/powerpoint/2010/main" val="11573283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Grp="1" noChangeArrowheads="1"/>
          </p:cNvSpPr>
          <p:nvPr>
            <p:ph type="title"/>
          </p:nvPr>
        </p:nvSpPr>
        <p:spPr/>
        <p:txBody>
          <a:bodyPr>
            <a:normAutofit fontScale="90000"/>
          </a:bodyPr>
          <a:lstStyle/>
          <a:p>
            <a:pPr eaLnBrk="1" fontAlgn="auto" hangingPunct="1">
              <a:spcAft>
                <a:spcPts val="0"/>
              </a:spcAft>
              <a:defRPr/>
            </a:pPr>
            <a:r>
              <a:rPr lang="en-US" dirty="0" smtClean="0"/>
              <a:t>What is your Business Model?</a:t>
            </a:r>
            <a:endParaRPr lang="en-US" dirty="0"/>
          </a:p>
        </p:txBody>
      </p:sp>
      <p:sp>
        <p:nvSpPr>
          <p:cNvPr id="21507" name="Rectangle 5"/>
          <p:cNvSpPr>
            <a:spLocks noGrp="1" noChangeArrowheads="1"/>
          </p:cNvSpPr>
          <p:nvPr>
            <p:ph idx="1"/>
          </p:nvPr>
        </p:nvSpPr>
        <p:spPr/>
        <p:txBody>
          <a:bodyPr/>
          <a:lstStyle/>
          <a:p>
            <a:pPr eaLnBrk="1" hangingPunct="1"/>
            <a:r>
              <a:rPr lang="en-US" smtClean="0"/>
              <a:t>A business model describes the rationale of how an organization creates, delivers and captures value</a:t>
            </a:r>
          </a:p>
          <a:p>
            <a:pPr eaLnBrk="1" hangingPunct="1"/>
            <a:endParaRPr lang="en-US" smtClean="0"/>
          </a:p>
          <a:p>
            <a:pPr eaLnBrk="1" hangingPunct="1"/>
            <a:r>
              <a:rPr lang="en-US" smtClean="0"/>
              <a:t>What is your reason for existence?</a:t>
            </a:r>
          </a:p>
          <a:p>
            <a:pPr eaLnBrk="1" hangingPunct="1"/>
            <a:r>
              <a:rPr lang="en-US" smtClean="0"/>
              <a:t>What do you bring to the marketplace?</a:t>
            </a:r>
          </a:p>
          <a:p>
            <a:pPr eaLnBrk="1" hangingPunct="1"/>
            <a:r>
              <a:rPr lang="en-US" smtClean="0"/>
              <a:t>What is the structure of your operations?</a:t>
            </a:r>
          </a:p>
          <a:p>
            <a:pPr eaLnBrk="1" hangingPunct="1"/>
            <a:r>
              <a:rPr lang="en-US" smtClean="0"/>
              <a:t>How are you rewarded for what you do?</a:t>
            </a:r>
          </a:p>
          <a:p>
            <a:pPr eaLnBrk="1" hangingPunct="1"/>
            <a:endParaRPr lang="en-US" smtClean="0"/>
          </a:p>
        </p:txBody>
      </p:sp>
    </p:spTree>
    <p:extLst>
      <p:ext uri="{BB962C8B-B14F-4D97-AF65-F5344CB8AC3E}">
        <p14:creationId xmlns:p14="http://schemas.microsoft.com/office/powerpoint/2010/main" val="37230675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pPr eaLnBrk="1" fontAlgn="auto" hangingPunct="1">
              <a:spcAft>
                <a:spcPts val="0"/>
              </a:spcAft>
              <a:defRPr/>
            </a:pPr>
            <a:r>
              <a:rPr lang="en-US" dirty="0"/>
              <a:t>What business am I in?</a:t>
            </a:r>
          </a:p>
        </p:txBody>
      </p:sp>
      <p:sp>
        <p:nvSpPr>
          <p:cNvPr id="22531" name="Rectangle 3"/>
          <p:cNvSpPr>
            <a:spLocks noGrp="1" noChangeArrowheads="1"/>
          </p:cNvSpPr>
          <p:nvPr>
            <p:ph idx="1"/>
          </p:nvPr>
        </p:nvSpPr>
        <p:spPr/>
        <p:txBody>
          <a:bodyPr/>
          <a:lstStyle/>
          <a:p>
            <a:pPr eaLnBrk="1" hangingPunct="1"/>
            <a:r>
              <a:rPr lang="en-US" smtClean="0"/>
              <a:t>What do I do?</a:t>
            </a:r>
          </a:p>
          <a:p>
            <a:pPr eaLnBrk="1" hangingPunct="1"/>
            <a:r>
              <a:rPr lang="en-US" smtClean="0"/>
              <a:t>What do I bring to the market?</a:t>
            </a:r>
          </a:p>
          <a:p>
            <a:pPr lvl="1" eaLnBrk="1" hangingPunct="1"/>
            <a:r>
              <a:rPr lang="en-US" smtClean="0"/>
              <a:t>Value Proposition: The bundle of products and services that create value for a specific customer segment  </a:t>
            </a:r>
          </a:p>
          <a:p>
            <a:pPr eaLnBrk="1" hangingPunct="1"/>
            <a:r>
              <a:rPr lang="en-US" smtClean="0"/>
              <a:t>Who are my target markets?</a:t>
            </a:r>
          </a:p>
          <a:p>
            <a:pPr lvl="1" eaLnBrk="1" hangingPunct="1"/>
            <a:r>
              <a:rPr lang="en-US" smtClean="0"/>
              <a:t>Customer Segments: The different groups of people or organizations your business aims to reach and serve</a:t>
            </a:r>
          </a:p>
          <a:p>
            <a:pPr eaLnBrk="1" hangingPunct="1"/>
            <a:endParaRPr lang="en-US" smtClean="0"/>
          </a:p>
          <a:p>
            <a:pPr eaLnBrk="1" hangingPunct="1"/>
            <a:endParaRPr lang="en-US" smtClean="0"/>
          </a:p>
        </p:txBody>
      </p:sp>
    </p:spTree>
    <p:extLst>
      <p:ext uri="{BB962C8B-B14F-4D97-AF65-F5344CB8AC3E}">
        <p14:creationId xmlns:p14="http://schemas.microsoft.com/office/powerpoint/2010/main" val="17542517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pPr eaLnBrk="1" fontAlgn="auto" hangingPunct="1">
              <a:spcAft>
                <a:spcPts val="0"/>
              </a:spcAft>
              <a:defRPr/>
            </a:pPr>
            <a:r>
              <a:rPr lang="en-US" i="1" dirty="0" smtClean="0"/>
              <a:t>Value </a:t>
            </a:r>
            <a:r>
              <a:rPr lang="en-US" i="1" dirty="0"/>
              <a:t>Proposition</a:t>
            </a:r>
          </a:p>
        </p:txBody>
      </p:sp>
      <p:sp>
        <p:nvSpPr>
          <p:cNvPr id="23555" name="Rectangle 3"/>
          <p:cNvSpPr>
            <a:spLocks noGrp="1" noChangeArrowheads="1"/>
          </p:cNvSpPr>
          <p:nvPr>
            <p:ph idx="1"/>
          </p:nvPr>
        </p:nvSpPr>
        <p:spPr/>
        <p:txBody>
          <a:bodyPr>
            <a:normAutofit fontScale="92500" lnSpcReduction="20000"/>
          </a:bodyPr>
          <a:lstStyle/>
          <a:p>
            <a:pPr eaLnBrk="1" hangingPunct="1">
              <a:lnSpc>
                <a:spcPct val="90000"/>
              </a:lnSpc>
            </a:pPr>
            <a:r>
              <a:rPr lang="en-US" sz="2600" i="1" smtClean="0"/>
              <a:t>val·ue prop·o·si·tion</a:t>
            </a:r>
          </a:p>
          <a:p>
            <a:pPr lvl="1" eaLnBrk="1" hangingPunct="1">
              <a:lnSpc>
                <a:spcPct val="90000"/>
              </a:lnSpc>
            </a:pPr>
            <a:r>
              <a:rPr lang="en-US" sz="2400" i="1" smtClean="0"/>
              <a:t>noun</a:t>
            </a:r>
            <a:r>
              <a:rPr lang="en-US" sz="2400" smtClean="0"/>
              <a:t/>
            </a:r>
            <a:br>
              <a:rPr lang="en-US" sz="2400" smtClean="0"/>
            </a:br>
            <a:r>
              <a:rPr lang="en-US" sz="2400" smtClean="0"/>
              <a:t>value propositions, plural</a:t>
            </a:r>
          </a:p>
          <a:p>
            <a:pPr lvl="1" eaLnBrk="1" hangingPunct="1">
              <a:lnSpc>
                <a:spcPct val="90000"/>
              </a:lnSpc>
            </a:pPr>
            <a:r>
              <a:rPr lang="en-US" sz="2400" smtClean="0"/>
              <a:t>(in marketing) An innovation, service, or feature intended to make a company or product attractive to customers</a:t>
            </a:r>
          </a:p>
          <a:p>
            <a:pPr eaLnBrk="1" hangingPunct="1">
              <a:lnSpc>
                <a:spcPct val="90000"/>
              </a:lnSpc>
            </a:pPr>
            <a:endParaRPr lang="en-US" sz="2400" smtClean="0"/>
          </a:p>
          <a:p>
            <a:pPr eaLnBrk="1" hangingPunct="1">
              <a:lnSpc>
                <a:spcPct val="90000"/>
              </a:lnSpc>
            </a:pPr>
            <a:r>
              <a:rPr lang="en-US" sz="2400" smtClean="0"/>
              <a:t>Value proposition is a term rapidly replacing the popular business phrase "Unique selling proposition".A value proposition is an offer that describes the quantifiable benefit(s) that the individual(s) or organization(s) making the offer promise(s) to deliver</a:t>
            </a:r>
            <a:r>
              <a:rPr lang="en-US" sz="2000" smtClean="0"/>
              <a:t>. ... </a:t>
            </a:r>
          </a:p>
          <a:p>
            <a:pPr eaLnBrk="1" hangingPunct="1">
              <a:lnSpc>
                <a:spcPct val="90000"/>
              </a:lnSpc>
            </a:pPr>
            <a:endParaRPr lang="en-US" sz="2000" smtClean="0"/>
          </a:p>
        </p:txBody>
      </p:sp>
      <p:sp>
        <p:nvSpPr>
          <p:cNvPr id="23556" name="Text Box 5"/>
          <p:cNvSpPr txBox="1">
            <a:spLocks noChangeArrowheads="1"/>
          </p:cNvSpPr>
          <p:nvPr/>
        </p:nvSpPr>
        <p:spPr bwMode="auto">
          <a:xfrm>
            <a:off x="2627313" y="6178318"/>
            <a:ext cx="3581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1000">
                <a:latin typeface="Calibri" pitchFamily="34" charset="0"/>
              </a:rPr>
              <a:t>Source: wikipedia.org</a:t>
            </a:r>
            <a:endParaRPr lang="en-US" sz="1000" i="1">
              <a:latin typeface="Calibri" pitchFamily="34" charset="0"/>
            </a:endParaRPr>
          </a:p>
        </p:txBody>
      </p:sp>
    </p:spTree>
    <p:extLst>
      <p:ext uri="{BB962C8B-B14F-4D97-AF65-F5344CB8AC3E}">
        <p14:creationId xmlns:p14="http://schemas.microsoft.com/office/powerpoint/2010/main" val="19656784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lstStyle/>
          <a:p>
            <a:pPr eaLnBrk="1" fontAlgn="auto" hangingPunct="1">
              <a:spcAft>
                <a:spcPts val="0"/>
              </a:spcAft>
              <a:defRPr/>
            </a:pPr>
            <a:r>
              <a:rPr lang="en-US" dirty="0"/>
              <a:t>Core Competencies</a:t>
            </a:r>
          </a:p>
        </p:txBody>
      </p:sp>
      <p:sp>
        <p:nvSpPr>
          <p:cNvPr id="24579" name="Rectangle 3"/>
          <p:cNvSpPr>
            <a:spLocks noGrp="1" noChangeArrowheads="1"/>
          </p:cNvSpPr>
          <p:nvPr>
            <p:ph idx="1"/>
          </p:nvPr>
        </p:nvSpPr>
        <p:spPr/>
        <p:txBody>
          <a:bodyPr/>
          <a:lstStyle/>
          <a:p>
            <a:pPr eaLnBrk="1" hangingPunct="1"/>
            <a:r>
              <a:rPr lang="en-US" smtClean="0"/>
              <a:t>What factors will make the company succeed? </a:t>
            </a:r>
          </a:p>
          <a:p>
            <a:pPr eaLnBrk="1" hangingPunct="1"/>
            <a:r>
              <a:rPr lang="en-US" smtClean="0"/>
              <a:t>What are your major competitive strengths? </a:t>
            </a:r>
          </a:p>
          <a:p>
            <a:pPr eaLnBrk="1" hangingPunct="1"/>
            <a:endParaRPr lang="en-US" smtClean="0"/>
          </a:p>
        </p:txBody>
      </p:sp>
    </p:spTree>
    <p:extLst>
      <p:ext uri="{BB962C8B-B14F-4D97-AF65-F5344CB8AC3E}">
        <p14:creationId xmlns:p14="http://schemas.microsoft.com/office/powerpoint/2010/main" val="7551471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normAutofit fontScale="90000"/>
          </a:bodyPr>
          <a:lstStyle/>
          <a:p>
            <a:pPr eaLnBrk="1" fontAlgn="auto" hangingPunct="1">
              <a:spcAft>
                <a:spcPts val="0"/>
              </a:spcAft>
              <a:defRPr/>
            </a:pPr>
            <a:r>
              <a:rPr lang="en-US" dirty="0"/>
              <a:t>Business Model Map – </a:t>
            </a:r>
            <a:br>
              <a:rPr lang="en-US" dirty="0"/>
            </a:br>
            <a:r>
              <a:rPr lang="en-US" dirty="0" smtClean="0"/>
              <a:t>A Business Canvas</a:t>
            </a:r>
            <a:endParaRPr lang="en-US" dirty="0"/>
          </a:p>
        </p:txBody>
      </p:sp>
      <p:pic>
        <p:nvPicPr>
          <p:cNvPr id="25603" name="Picture 3" descr="bmc_slide33"/>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a:xfrm>
            <a:off x="2092590" y="2324100"/>
            <a:ext cx="4677833" cy="3508375"/>
          </a:xfrm>
        </p:spPr>
      </p:pic>
      <p:sp>
        <p:nvSpPr>
          <p:cNvPr id="25604" name="Text Box 4"/>
          <p:cNvSpPr txBox="1">
            <a:spLocks noChangeArrowheads="1"/>
          </p:cNvSpPr>
          <p:nvPr/>
        </p:nvSpPr>
        <p:spPr bwMode="auto">
          <a:xfrm>
            <a:off x="2522738" y="6019800"/>
            <a:ext cx="3581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1000" dirty="0">
                <a:latin typeface="Calibri" pitchFamily="34" charset="0"/>
              </a:rPr>
              <a:t>Source: Alexander </a:t>
            </a:r>
            <a:r>
              <a:rPr lang="en-US" sz="1000" dirty="0" err="1">
                <a:latin typeface="Calibri" pitchFamily="34" charset="0"/>
              </a:rPr>
              <a:t>Osterwalder</a:t>
            </a:r>
            <a:r>
              <a:rPr lang="en-US" sz="1000" dirty="0">
                <a:latin typeface="Calibri" pitchFamily="34" charset="0"/>
              </a:rPr>
              <a:t>, </a:t>
            </a:r>
            <a:r>
              <a:rPr lang="en-US" sz="1000" i="1" dirty="0">
                <a:latin typeface="Calibri" pitchFamily="34" charset="0"/>
              </a:rPr>
              <a:t>Business Model Generation</a:t>
            </a:r>
          </a:p>
        </p:txBody>
      </p:sp>
    </p:spTree>
    <p:extLst>
      <p:ext uri="{BB962C8B-B14F-4D97-AF65-F5344CB8AC3E}">
        <p14:creationId xmlns:p14="http://schemas.microsoft.com/office/powerpoint/2010/main" val="39319042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10" descr="Fotolia_8178643_XS"/>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146175" y="1244141"/>
            <a:ext cx="3090863" cy="4376067"/>
          </a:xfrm>
        </p:spPr>
      </p:pic>
      <p:sp>
        <p:nvSpPr>
          <p:cNvPr id="10242" name="Rectangle 2"/>
          <p:cNvSpPr>
            <a:spLocks noGrp="1" noChangeArrowheads="1"/>
          </p:cNvSpPr>
          <p:nvPr>
            <p:ph type="title"/>
          </p:nvPr>
        </p:nvSpPr>
        <p:spPr/>
        <p:txBody>
          <a:bodyPr/>
          <a:lstStyle/>
          <a:p>
            <a:r>
              <a:rPr lang="en-US" smtClean="0"/>
              <a:t>Where You Are Now</a:t>
            </a:r>
            <a:endParaRPr lang="en-US" dirty="0"/>
          </a:p>
        </p:txBody>
      </p:sp>
      <p:sp>
        <p:nvSpPr>
          <p:cNvPr id="26627" name="Rectangle 3"/>
          <p:cNvSpPr>
            <a:spLocks noGrp="1" noChangeArrowheads="1"/>
          </p:cNvSpPr>
          <p:nvPr>
            <p:ph type="body" sz="half" idx="2"/>
          </p:nvPr>
        </p:nvSpPr>
        <p:spPr/>
        <p:txBody>
          <a:bodyPr/>
          <a:lstStyle/>
          <a:p>
            <a:r>
              <a:rPr lang="en-US" smtClean="0"/>
              <a:t>The big picture view of your business </a:t>
            </a:r>
          </a:p>
        </p:txBody>
      </p:sp>
    </p:spTree>
    <p:extLst>
      <p:ext uri="{BB962C8B-B14F-4D97-AF65-F5344CB8AC3E}">
        <p14:creationId xmlns:p14="http://schemas.microsoft.com/office/powerpoint/2010/main" val="27973173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pPr eaLnBrk="1" fontAlgn="auto" hangingPunct="1">
              <a:spcAft>
                <a:spcPts val="0"/>
              </a:spcAft>
              <a:defRPr/>
            </a:pPr>
            <a:r>
              <a:rPr lang="en-US"/>
              <a:t>Where do I want to go?</a:t>
            </a:r>
          </a:p>
        </p:txBody>
      </p:sp>
      <p:sp>
        <p:nvSpPr>
          <p:cNvPr id="27651" name="Rectangle 3"/>
          <p:cNvSpPr>
            <a:spLocks noGrp="1" noChangeArrowheads="1"/>
          </p:cNvSpPr>
          <p:nvPr>
            <p:ph idx="1"/>
          </p:nvPr>
        </p:nvSpPr>
        <p:spPr/>
        <p:txBody>
          <a:bodyPr/>
          <a:lstStyle/>
          <a:p>
            <a:pPr eaLnBrk="1" hangingPunct="1"/>
            <a:r>
              <a:rPr lang="en-US" smtClean="0"/>
              <a:t>What is my Vision for the company?</a:t>
            </a:r>
          </a:p>
          <a:p>
            <a:pPr lvl="1" eaLnBrk="1" hangingPunct="1"/>
            <a:r>
              <a:rPr lang="en-US" smtClean="0"/>
              <a:t>Long term</a:t>
            </a:r>
          </a:p>
          <a:p>
            <a:pPr lvl="1" eaLnBrk="1" hangingPunct="1"/>
            <a:r>
              <a:rPr lang="en-US" smtClean="0"/>
              <a:t>Short term</a:t>
            </a:r>
          </a:p>
        </p:txBody>
      </p:sp>
    </p:spTree>
    <p:extLst>
      <p:ext uri="{BB962C8B-B14F-4D97-AF65-F5344CB8AC3E}">
        <p14:creationId xmlns:p14="http://schemas.microsoft.com/office/powerpoint/2010/main" val="1616345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pPr eaLnBrk="1" fontAlgn="auto" hangingPunct="1">
              <a:spcAft>
                <a:spcPts val="0"/>
              </a:spcAft>
              <a:defRPr/>
            </a:pPr>
            <a:r>
              <a:rPr lang="en-US" sz="4400" dirty="0" smtClean="0"/>
              <a:t>How do we get there from here?</a:t>
            </a:r>
            <a:endParaRPr lang="en-US" sz="4400" dirty="0"/>
          </a:p>
        </p:txBody>
      </p:sp>
      <p:sp>
        <p:nvSpPr>
          <p:cNvPr id="28674" name="Content Placeholder 1"/>
          <p:cNvSpPr>
            <a:spLocks noGrp="1"/>
          </p:cNvSpPr>
          <p:nvPr>
            <p:ph idx="1"/>
          </p:nvPr>
        </p:nvSpPr>
        <p:spPr/>
        <p:txBody>
          <a:bodyPr>
            <a:normAutofit lnSpcReduction="10000"/>
          </a:bodyPr>
          <a:lstStyle/>
          <a:p>
            <a:pPr eaLnBrk="1" hangingPunct="1"/>
            <a:r>
              <a:rPr lang="en-US" smtClean="0"/>
              <a:t>What is your current situation - where  are you now?</a:t>
            </a:r>
          </a:p>
          <a:p>
            <a:pPr eaLnBrk="1" hangingPunct="1"/>
            <a:r>
              <a:rPr lang="en-US" smtClean="0"/>
              <a:t>How do you see the business some time in the future - where do you want to get to?</a:t>
            </a:r>
          </a:p>
          <a:p>
            <a:pPr eaLnBrk="1" hangingPunct="1"/>
            <a:r>
              <a:rPr lang="en-US" smtClean="0"/>
              <a:t>What are your strategies for how you are going to get there?</a:t>
            </a:r>
          </a:p>
          <a:p>
            <a:pPr eaLnBrk="1" hangingPunct="1"/>
            <a:r>
              <a:rPr lang="en-US" smtClean="0"/>
              <a:t>What are your specific goals to be reached by particular dates so you can track your progress as you go? </a:t>
            </a:r>
          </a:p>
          <a:p>
            <a:pPr eaLnBrk="1" hangingPunct="1"/>
            <a:endParaRPr lang="en-US" smtClean="0"/>
          </a:p>
        </p:txBody>
      </p:sp>
    </p:spTree>
    <p:extLst>
      <p:ext uri="{BB962C8B-B14F-4D97-AF65-F5344CB8AC3E}">
        <p14:creationId xmlns:p14="http://schemas.microsoft.com/office/powerpoint/2010/main" val="10228779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0" name="Rectangle 6"/>
          <p:cNvSpPr>
            <a:spLocks noGrp="1" noChangeArrowheads="1"/>
          </p:cNvSpPr>
          <p:nvPr>
            <p:ph type="title"/>
          </p:nvPr>
        </p:nvSpPr>
        <p:spPr/>
        <p:txBody>
          <a:bodyPr/>
          <a:lstStyle/>
          <a:p>
            <a:r>
              <a:rPr lang="en-US" dirty="0" smtClean="0"/>
              <a:t>Goals</a:t>
            </a:r>
            <a:endParaRPr lang="en-US" dirty="0"/>
          </a:p>
        </p:txBody>
      </p:sp>
      <p:sp>
        <p:nvSpPr>
          <p:cNvPr id="29699" name="Rectangle 7"/>
          <p:cNvSpPr>
            <a:spLocks noGrp="1" noChangeArrowheads="1"/>
          </p:cNvSpPr>
          <p:nvPr>
            <p:ph idx="1"/>
          </p:nvPr>
        </p:nvSpPr>
        <p:spPr/>
        <p:txBody>
          <a:bodyPr>
            <a:normAutofit fontScale="92500" lnSpcReduction="10000"/>
          </a:bodyPr>
          <a:lstStyle/>
          <a:p>
            <a:r>
              <a:rPr lang="en-US" dirty="0" smtClean="0"/>
              <a:t>One year goals</a:t>
            </a:r>
          </a:p>
          <a:p>
            <a:r>
              <a:rPr lang="en-US" dirty="0" smtClean="0"/>
              <a:t>Five-year goals</a:t>
            </a:r>
          </a:p>
          <a:p>
            <a:pPr lvl="1"/>
            <a:r>
              <a:rPr lang="en-US" dirty="0" smtClean="0"/>
              <a:t>State specific measurable objectives </a:t>
            </a:r>
          </a:p>
          <a:p>
            <a:pPr lvl="1"/>
            <a:r>
              <a:rPr lang="en-US" dirty="0" smtClean="0"/>
              <a:t>State market share objectives</a:t>
            </a:r>
          </a:p>
          <a:p>
            <a:pPr lvl="1"/>
            <a:r>
              <a:rPr lang="en-US" dirty="0" smtClean="0"/>
              <a:t>State revenue/profitability objectives</a:t>
            </a:r>
          </a:p>
          <a:p>
            <a:endParaRPr lang="en-US" dirty="0" smtClean="0"/>
          </a:p>
          <a:p>
            <a:r>
              <a:rPr lang="en-US" dirty="0" smtClean="0"/>
              <a:t>What are your plans for the future of the business? </a:t>
            </a:r>
          </a:p>
          <a:p>
            <a:r>
              <a:rPr lang="en-US" dirty="0" smtClean="0"/>
              <a:t>Growth? If so, at what rate and how will you achieve it?</a:t>
            </a:r>
          </a:p>
          <a:p>
            <a:endParaRPr lang="en-US" dirty="0" smtClean="0"/>
          </a:p>
        </p:txBody>
      </p:sp>
    </p:spTree>
    <p:extLst>
      <p:ext uri="{BB962C8B-B14F-4D97-AF65-F5344CB8AC3E}">
        <p14:creationId xmlns:p14="http://schemas.microsoft.com/office/powerpoint/2010/main" val="31826265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lstStyle/>
          <a:p>
            <a:pPr eaLnBrk="1" fontAlgn="auto" hangingPunct="1">
              <a:spcAft>
                <a:spcPts val="0"/>
              </a:spcAft>
              <a:defRPr/>
            </a:pPr>
            <a:r>
              <a:rPr lang="en-US" dirty="0"/>
              <a:t>Strategies</a:t>
            </a:r>
          </a:p>
        </p:txBody>
      </p:sp>
      <p:sp>
        <p:nvSpPr>
          <p:cNvPr id="30723" name="Rectangle 3"/>
          <p:cNvSpPr>
            <a:spLocks noGrp="1" noChangeArrowheads="1"/>
          </p:cNvSpPr>
          <p:nvPr>
            <p:ph idx="1"/>
          </p:nvPr>
        </p:nvSpPr>
        <p:spPr/>
        <p:txBody>
          <a:bodyPr/>
          <a:lstStyle/>
          <a:p>
            <a:pPr eaLnBrk="1" hangingPunct="1"/>
            <a:r>
              <a:rPr lang="en-US" smtClean="0"/>
              <a:t>How are you going to go about achieving your goals?</a:t>
            </a:r>
          </a:p>
          <a:p>
            <a:pPr eaLnBrk="1" hangingPunct="1"/>
            <a:r>
              <a:rPr lang="en-US" smtClean="0"/>
              <a:t>What are the actions steps to carry out your strategies?</a:t>
            </a:r>
          </a:p>
          <a:p>
            <a:pPr eaLnBrk="1" hangingPunct="1"/>
            <a:r>
              <a:rPr lang="en-US" smtClean="0"/>
              <a:t>What are your time frames for these?</a:t>
            </a:r>
          </a:p>
          <a:p>
            <a:pPr eaLnBrk="1" hangingPunct="1"/>
            <a:endParaRPr lang="en-US" smtClean="0"/>
          </a:p>
          <a:p>
            <a:pPr eaLnBrk="1" hangingPunct="1"/>
            <a:endParaRPr lang="en-US" smtClean="0"/>
          </a:p>
        </p:txBody>
      </p:sp>
    </p:spTree>
    <p:extLst>
      <p:ext uri="{BB962C8B-B14F-4D97-AF65-F5344CB8AC3E}">
        <p14:creationId xmlns:p14="http://schemas.microsoft.com/office/powerpoint/2010/main" val="29941099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02" name="Rectangle 2"/>
          <p:cNvSpPr>
            <a:spLocks noGrp="1" noChangeArrowheads="1"/>
          </p:cNvSpPr>
          <p:nvPr>
            <p:ph type="ctrTitle"/>
          </p:nvPr>
        </p:nvSpPr>
        <p:spPr/>
        <p:txBody>
          <a:bodyPr/>
          <a:lstStyle/>
          <a:p>
            <a:pPr eaLnBrk="1" fontAlgn="auto" hangingPunct="1">
              <a:spcAft>
                <a:spcPts val="0"/>
              </a:spcAft>
              <a:defRPr/>
            </a:pPr>
            <a:r>
              <a:rPr lang="en-US"/>
              <a:t>Reviewing Your Business</a:t>
            </a:r>
          </a:p>
        </p:txBody>
      </p:sp>
      <p:sp>
        <p:nvSpPr>
          <p:cNvPr id="1024003" name="Rectangle 3"/>
          <p:cNvSpPr>
            <a:spLocks noGrp="1" noChangeArrowheads="1"/>
          </p:cNvSpPr>
          <p:nvPr>
            <p:ph type="subTitle" idx="1"/>
          </p:nvPr>
        </p:nvSpPr>
        <p:spPr>
          <a:xfrm>
            <a:off x="685800" y="4572000"/>
            <a:ext cx="6461125" cy="1066800"/>
          </a:xfrm>
        </p:spPr>
        <p:txBody>
          <a:bodyPr rtlCol="0"/>
          <a:lstStyle/>
          <a:p>
            <a:pPr eaLnBrk="1" fontAlgn="auto" hangingPunct="1">
              <a:spcAft>
                <a:spcPts val="0"/>
              </a:spcAft>
              <a:buFont typeface="Arial" pitchFamily="34" charset="0"/>
              <a:buNone/>
              <a:defRPr/>
            </a:pPr>
            <a:r>
              <a:rPr lang="en-US" dirty="0" smtClean="0"/>
              <a:t>SWOT </a:t>
            </a:r>
            <a:r>
              <a:rPr lang="en-US" dirty="0"/>
              <a:t>Analysis</a:t>
            </a:r>
          </a:p>
        </p:txBody>
      </p:sp>
    </p:spTree>
    <p:extLst>
      <p:ext uri="{BB962C8B-B14F-4D97-AF65-F5344CB8AC3E}">
        <p14:creationId xmlns:p14="http://schemas.microsoft.com/office/powerpoint/2010/main" val="1959439498"/>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050" name="Rectangle 2"/>
          <p:cNvSpPr>
            <a:spLocks noGrp="1" noChangeArrowheads="1"/>
          </p:cNvSpPr>
          <p:nvPr>
            <p:ph type="title"/>
          </p:nvPr>
        </p:nvSpPr>
        <p:spPr/>
        <p:txBody>
          <a:bodyPr/>
          <a:lstStyle/>
          <a:p>
            <a:pPr eaLnBrk="1" fontAlgn="auto" hangingPunct="1">
              <a:spcAft>
                <a:spcPts val="0"/>
              </a:spcAft>
              <a:defRPr/>
            </a:pPr>
            <a:r>
              <a:rPr lang="en-US"/>
              <a:t>The Need For Strategy</a:t>
            </a:r>
          </a:p>
        </p:txBody>
      </p:sp>
      <p:sp>
        <p:nvSpPr>
          <p:cNvPr id="32771" name="Rectangle 3"/>
          <p:cNvSpPr>
            <a:spLocks noGrp="1" noChangeArrowheads="1"/>
          </p:cNvSpPr>
          <p:nvPr>
            <p:ph idx="1"/>
          </p:nvPr>
        </p:nvSpPr>
        <p:spPr/>
        <p:txBody>
          <a:bodyPr/>
          <a:lstStyle/>
          <a:p>
            <a:pPr eaLnBrk="1" hangingPunct="1"/>
            <a:r>
              <a:rPr lang="en-US" smtClean="0"/>
              <a:t>Business success doesn’t come from luck or by accident</a:t>
            </a:r>
          </a:p>
          <a:p>
            <a:pPr eaLnBrk="1" hangingPunct="1"/>
            <a:r>
              <a:rPr lang="en-US" smtClean="0"/>
              <a:t>Planning is necessary</a:t>
            </a:r>
          </a:p>
          <a:p>
            <a:pPr eaLnBrk="1" hangingPunct="1"/>
            <a:r>
              <a:rPr lang="en-US" smtClean="0"/>
              <a:t>Your Business Plan forms your strategy for success</a:t>
            </a:r>
          </a:p>
          <a:p>
            <a:pPr eaLnBrk="1" hangingPunct="1"/>
            <a:r>
              <a:rPr lang="en-US" smtClean="0"/>
              <a:t>SWOT is a technique for analyzing your business so you can come up with the most suitable strategies</a:t>
            </a:r>
          </a:p>
        </p:txBody>
      </p:sp>
    </p:spTree>
    <p:extLst>
      <p:ext uri="{BB962C8B-B14F-4D97-AF65-F5344CB8AC3E}">
        <p14:creationId xmlns:p14="http://schemas.microsoft.com/office/powerpoint/2010/main" val="451782038"/>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146" name="Rectangle 2"/>
          <p:cNvSpPr>
            <a:spLocks noGrp="1" noChangeArrowheads="1"/>
          </p:cNvSpPr>
          <p:nvPr>
            <p:ph type="title"/>
          </p:nvPr>
        </p:nvSpPr>
        <p:spPr>
          <a:xfrm>
            <a:off x="1059628" y="609600"/>
            <a:ext cx="7024744" cy="1143000"/>
          </a:xfrm>
        </p:spPr>
        <p:txBody>
          <a:bodyPr/>
          <a:lstStyle/>
          <a:p>
            <a:pPr eaLnBrk="1" fontAlgn="auto" hangingPunct="1">
              <a:spcAft>
                <a:spcPts val="0"/>
              </a:spcAft>
              <a:defRPr/>
            </a:pPr>
            <a:r>
              <a:rPr lang="en-US" dirty="0"/>
              <a:t>SWOT analysis</a:t>
            </a:r>
          </a:p>
        </p:txBody>
      </p:sp>
      <p:sp>
        <p:nvSpPr>
          <p:cNvPr id="33795" name="Rectangle 3"/>
          <p:cNvSpPr>
            <a:spLocks noChangeArrowheads="1"/>
          </p:cNvSpPr>
          <p:nvPr/>
        </p:nvSpPr>
        <p:spPr bwMode="auto">
          <a:xfrm>
            <a:off x="0" y="15430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latin typeface="Calibri" pitchFamily="34" charset="0"/>
            </a:endParaRPr>
          </a:p>
        </p:txBody>
      </p:sp>
      <p:sp>
        <p:nvSpPr>
          <p:cNvPr id="33796" name="Line 4"/>
          <p:cNvSpPr>
            <a:spLocks noChangeShapeType="1"/>
          </p:cNvSpPr>
          <p:nvPr/>
        </p:nvSpPr>
        <p:spPr bwMode="auto">
          <a:xfrm flipH="1">
            <a:off x="3567814" y="4395788"/>
            <a:ext cx="354013" cy="265112"/>
          </a:xfrm>
          <a:prstGeom prst="line">
            <a:avLst/>
          </a:prstGeom>
          <a:noFill/>
          <a:ln w="38100">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3797" name="Line 5"/>
          <p:cNvSpPr>
            <a:spLocks noChangeShapeType="1"/>
          </p:cNvSpPr>
          <p:nvPr/>
        </p:nvSpPr>
        <p:spPr bwMode="auto">
          <a:xfrm flipH="1" flipV="1">
            <a:off x="3406209" y="3003421"/>
            <a:ext cx="552130" cy="298644"/>
          </a:xfrm>
          <a:prstGeom prst="line">
            <a:avLst/>
          </a:prstGeom>
          <a:noFill/>
          <a:ln w="38100">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3798" name="Text Box 6"/>
          <p:cNvSpPr txBox="1">
            <a:spLocks noChangeArrowheads="1"/>
          </p:cNvSpPr>
          <p:nvPr/>
        </p:nvSpPr>
        <p:spPr bwMode="auto">
          <a:xfrm>
            <a:off x="3177289" y="3189945"/>
            <a:ext cx="78105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0409" tIns="35204" rIns="70409" bIns="3520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atin typeface="Calibri" pitchFamily="34" charset="0"/>
            </a:endParaRPr>
          </a:p>
        </p:txBody>
      </p:sp>
      <p:grpSp>
        <p:nvGrpSpPr>
          <p:cNvPr id="33799" name="Group 7"/>
          <p:cNvGrpSpPr>
            <a:grpSpLocks/>
          </p:cNvGrpSpPr>
          <p:nvPr/>
        </p:nvGrpSpPr>
        <p:grpSpPr bwMode="auto">
          <a:xfrm>
            <a:off x="946782" y="1543050"/>
            <a:ext cx="7010400" cy="4876800"/>
            <a:chOff x="1292" y="1389"/>
            <a:chExt cx="3456" cy="2376"/>
          </a:xfrm>
        </p:grpSpPr>
        <p:sp>
          <p:nvSpPr>
            <p:cNvPr id="33800" name="AutoShape 8"/>
            <p:cNvSpPr>
              <a:spLocks noChangeAspect="1" noChangeArrowheads="1" noTextEdit="1"/>
            </p:cNvSpPr>
            <p:nvPr/>
          </p:nvSpPr>
          <p:spPr bwMode="auto">
            <a:xfrm>
              <a:off x="1292" y="1389"/>
              <a:ext cx="3456" cy="2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3801" name="Rectangle 9"/>
            <p:cNvSpPr>
              <a:spLocks noChangeArrowheads="1"/>
            </p:cNvSpPr>
            <p:nvPr/>
          </p:nvSpPr>
          <p:spPr bwMode="auto">
            <a:xfrm>
              <a:off x="3561" y="2979"/>
              <a:ext cx="843" cy="247"/>
            </a:xfrm>
            <a:prstGeom prst="rect">
              <a:avLst/>
            </a:prstGeom>
            <a:solidFill>
              <a:srgbClr val="CC6600"/>
            </a:solidFill>
            <a:ln>
              <a:noFill/>
            </a:ln>
            <a:effectLst>
              <a:prstShdw prst="shdw17" dist="17961" dir="2700000">
                <a:srgbClr val="7A3D00"/>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atin typeface="Calibri" pitchFamily="34" charset="0"/>
              </a:endParaRPr>
            </a:p>
          </p:txBody>
        </p:sp>
        <p:sp>
          <p:nvSpPr>
            <p:cNvPr id="33802" name="Rectangle 10"/>
            <p:cNvSpPr>
              <a:spLocks noChangeArrowheads="1"/>
            </p:cNvSpPr>
            <p:nvPr/>
          </p:nvSpPr>
          <p:spPr bwMode="auto">
            <a:xfrm>
              <a:off x="1594" y="2945"/>
              <a:ext cx="879" cy="278"/>
            </a:xfrm>
            <a:prstGeom prst="rect">
              <a:avLst/>
            </a:prstGeom>
            <a:solidFill>
              <a:srgbClr val="CC6600"/>
            </a:solidFill>
            <a:ln>
              <a:noFill/>
            </a:ln>
            <a:effectLst>
              <a:prstShdw prst="shdw17" dist="17961" dir="2700000">
                <a:srgbClr val="7A3D00"/>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atin typeface="Calibri" pitchFamily="34" charset="0"/>
              </a:endParaRPr>
            </a:p>
          </p:txBody>
        </p:sp>
        <p:sp>
          <p:nvSpPr>
            <p:cNvPr id="33803" name="Text Box 11"/>
            <p:cNvSpPr txBox="1">
              <a:spLocks noChangeArrowheads="1"/>
            </p:cNvSpPr>
            <p:nvPr/>
          </p:nvSpPr>
          <p:spPr bwMode="auto">
            <a:xfrm>
              <a:off x="1580" y="3477"/>
              <a:ext cx="2810" cy="144"/>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4716" tIns="22358" rIns="44716" bIns="22358"/>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AU" sz="1200" b="1">
                  <a:solidFill>
                    <a:srgbClr val="000066"/>
                  </a:solidFill>
                  <a:latin typeface="Calibri" pitchFamily="34" charset="0"/>
                  <a:cs typeface="Times New Roman" pitchFamily="18" charset="0"/>
                </a:rPr>
                <a:t>External Assessment Of The Environment</a:t>
              </a:r>
              <a:endParaRPr lang="en-AU" sz="2400">
                <a:latin typeface="Times New Roman" pitchFamily="18" charset="0"/>
                <a:cs typeface="Times New Roman" pitchFamily="18" charset="0"/>
              </a:endParaRPr>
            </a:p>
          </p:txBody>
        </p:sp>
        <p:sp>
          <p:nvSpPr>
            <p:cNvPr id="33804" name="Text Box 12"/>
            <p:cNvSpPr txBox="1">
              <a:spLocks noChangeArrowheads="1"/>
            </p:cNvSpPr>
            <p:nvPr/>
          </p:nvSpPr>
          <p:spPr bwMode="auto">
            <a:xfrm>
              <a:off x="1594" y="1610"/>
              <a:ext cx="2810" cy="111"/>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4716" tIns="22358" rIns="44716" bIns="22358">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AU" sz="1200" b="1">
                  <a:solidFill>
                    <a:srgbClr val="000066"/>
                  </a:solidFill>
                  <a:latin typeface="Calibri" pitchFamily="34" charset="0"/>
                  <a:cs typeface="Times New Roman" pitchFamily="18" charset="0"/>
                </a:rPr>
                <a:t>Internal Assessment Of The Organization</a:t>
              </a:r>
            </a:p>
          </p:txBody>
        </p:sp>
        <p:sp>
          <p:nvSpPr>
            <p:cNvPr id="33805" name="Oval 13"/>
            <p:cNvSpPr>
              <a:spLocks noChangeArrowheads="1"/>
            </p:cNvSpPr>
            <p:nvPr/>
          </p:nvSpPr>
          <p:spPr bwMode="auto">
            <a:xfrm>
              <a:off x="2540" y="2278"/>
              <a:ext cx="875" cy="480"/>
            </a:xfrm>
            <a:prstGeom prst="ellipse">
              <a:avLst/>
            </a:prstGeom>
            <a:solidFill>
              <a:srgbClr val="6699CC"/>
            </a:solidFill>
            <a:ln w="19050">
              <a:solidFill>
                <a:srgbClr val="BAD1E8"/>
              </a:solidFill>
              <a:round/>
              <a:headEnd/>
              <a:tailEnd/>
            </a:ln>
          </p:spPr>
          <p:txBody>
            <a:bodyPr wrap="none" lIns="44716" tIns="22358" rIns="44716" bIns="22358" anchor="ctr"/>
            <a:lstStyle/>
            <a:p>
              <a:pPr algn="ctr"/>
              <a:r>
                <a:rPr lang="en-AU" sz="1400" b="1">
                  <a:solidFill>
                    <a:srgbClr val="FFFFFF"/>
                  </a:solidFill>
                  <a:latin typeface="Calibri" pitchFamily="34" charset="0"/>
                  <a:cs typeface="Times New Roman" pitchFamily="18" charset="0"/>
                </a:rPr>
                <a:t>SWOT</a:t>
              </a:r>
              <a:endParaRPr lang="en-AU" sz="1100">
                <a:latin typeface="Times New Roman" pitchFamily="18" charset="0"/>
                <a:cs typeface="Times New Roman" pitchFamily="18" charset="0"/>
              </a:endParaRPr>
            </a:p>
            <a:p>
              <a:pPr algn="ctr" eaLnBrk="0" hangingPunct="0"/>
              <a:r>
                <a:rPr lang="en-AU" sz="1400" b="1">
                  <a:solidFill>
                    <a:srgbClr val="FFFFFF"/>
                  </a:solidFill>
                  <a:latin typeface="Calibri" pitchFamily="34" charset="0"/>
                  <a:cs typeface="Times New Roman" pitchFamily="18" charset="0"/>
                </a:rPr>
                <a:t>ANALYSIS</a:t>
              </a:r>
              <a:endParaRPr lang="en-AU" sz="2400">
                <a:latin typeface="Times New Roman" pitchFamily="18" charset="0"/>
                <a:cs typeface="Times New Roman" pitchFamily="18" charset="0"/>
              </a:endParaRPr>
            </a:p>
          </p:txBody>
        </p:sp>
        <p:sp>
          <p:nvSpPr>
            <p:cNvPr id="33806" name="Rectangle 14"/>
            <p:cNvSpPr>
              <a:spLocks noChangeArrowheads="1"/>
            </p:cNvSpPr>
            <p:nvPr/>
          </p:nvSpPr>
          <p:spPr bwMode="auto">
            <a:xfrm>
              <a:off x="3524" y="1965"/>
              <a:ext cx="913" cy="281"/>
            </a:xfrm>
            <a:prstGeom prst="rect">
              <a:avLst/>
            </a:prstGeom>
            <a:solidFill>
              <a:srgbClr val="CC6600"/>
            </a:solidFill>
            <a:ln>
              <a:noFill/>
            </a:ln>
            <a:effectLst>
              <a:prstShdw prst="shdw17" dist="17961" dir="2700000">
                <a:srgbClr val="7A3D00"/>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atin typeface="Calibri" pitchFamily="34" charset="0"/>
              </a:endParaRPr>
            </a:p>
          </p:txBody>
        </p:sp>
        <p:sp>
          <p:nvSpPr>
            <p:cNvPr id="33807" name="Line 15"/>
            <p:cNvSpPr>
              <a:spLocks noChangeShapeType="1"/>
            </p:cNvSpPr>
            <p:nvPr/>
          </p:nvSpPr>
          <p:spPr bwMode="auto">
            <a:xfrm flipV="1">
              <a:off x="1868" y="3261"/>
              <a:ext cx="0" cy="175"/>
            </a:xfrm>
            <a:prstGeom prst="line">
              <a:avLst/>
            </a:prstGeom>
            <a:noFill/>
            <a:ln w="38100">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3808" name="Line 16"/>
            <p:cNvSpPr>
              <a:spLocks noChangeShapeType="1"/>
            </p:cNvSpPr>
            <p:nvPr/>
          </p:nvSpPr>
          <p:spPr bwMode="auto">
            <a:xfrm flipV="1">
              <a:off x="3289" y="2107"/>
              <a:ext cx="211" cy="172"/>
            </a:xfrm>
            <a:prstGeom prst="line">
              <a:avLst/>
            </a:prstGeom>
            <a:noFill/>
            <a:ln w="38100">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3809" name="Line 17"/>
            <p:cNvSpPr>
              <a:spLocks noChangeShapeType="1"/>
            </p:cNvSpPr>
            <p:nvPr/>
          </p:nvSpPr>
          <p:spPr bwMode="auto">
            <a:xfrm>
              <a:off x="3289" y="2754"/>
              <a:ext cx="299" cy="132"/>
            </a:xfrm>
            <a:prstGeom prst="line">
              <a:avLst/>
            </a:prstGeom>
            <a:noFill/>
            <a:ln w="38100">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3810" name="Rectangle 18"/>
            <p:cNvSpPr>
              <a:spLocks noChangeArrowheads="1"/>
            </p:cNvSpPr>
            <p:nvPr/>
          </p:nvSpPr>
          <p:spPr bwMode="auto">
            <a:xfrm>
              <a:off x="1594" y="1961"/>
              <a:ext cx="850" cy="279"/>
            </a:xfrm>
            <a:prstGeom prst="rect">
              <a:avLst/>
            </a:prstGeom>
            <a:solidFill>
              <a:srgbClr val="CC6600"/>
            </a:solidFill>
            <a:ln>
              <a:noFill/>
            </a:ln>
            <a:effectLst>
              <a:prstShdw prst="shdw17" dist="17961" dir="2700000">
                <a:srgbClr val="7A3D00"/>
              </a:prstShdw>
            </a:effectLst>
            <a:extLst>
              <a:ext uri="{91240B29-F687-4F45-9708-019B960494DF}">
                <a14:hiddenLine xmlns:a14="http://schemas.microsoft.com/office/drawing/2010/main" w="9525">
                  <a:solidFill>
                    <a:srgbClr val="000000"/>
                  </a:solidFill>
                  <a:miter lim="800000"/>
                  <a:headEnd/>
                  <a:tailEnd/>
                </a14:hiddenLine>
              </a:ext>
            </a:extLst>
          </p:spPr>
          <p:txBody>
            <a:bodyPr lIns="70409" tIns="35204" rIns="70409" bIns="35204" anchor="ctr"/>
            <a:lstStyle/>
            <a:p>
              <a:endParaRPr lang="en-US">
                <a:latin typeface="Calibri" pitchFamily="34" charset="0"/>
              </a:endParaRPr>
            </a:p>
          </p:txBody>
        </p:sp>
        <p:sp>
          <p:nvSpPr>
            <p:cNvPr id="33811" name="Line 19"/>
            <p:cNvSpPr>
              <a:spLocks noChangeShapeType="1"/>
            </p:cNvSpPr>
            <p:nvPr/>
          </p:nvSpPr>
          <p:spPr bwMode="auto">
            <a:xfrm>
              <a:off x="1868" y="1749"/>
              <a:ext cx="0" cy="167"/>
            </a:xfrm>
            <a:prstGeom prst="line">
              <a:avLst/>
            </a:prstGeom>
            <a:noFill/>
            <a:ln w="38100">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3812" name="Text Box 20"/>
            <p:cNvSpPr txBox="1">
              <a:spLocks noChangeArrowheads="1"/>
            </p:cNvSpPr>
            <p:nvPr/>
          </p:nvSpPr>
          <p:spPr bwMode="auto">
            <a:xfrm>
              <a:off x="1594" y="2031"/>
              <a:ext cx="535" cy="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4716" tIns="22358" rIns="44716" bIns="22358">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AU" sz="1200" b="1">
                  <a:solidFill>
                    <a:srgbClr val="000066"/>
                  </a:solidFill>
                  <a:latin typeface="Calibri" pitchFamily="34" charset="0"/>
                  <a:cs typeface="Times New Roman" pitchFamily="18" charset="0"/>
                </a:rPr>
                <a:t>Strengths</a:t>
              </a:r>
              <a:endParaRPr lang="en-AU" sz="2400">
                <a:latin typeface="Times New Roman" pitchFamily="18" charset="0"/>
                <a:cs typeface="Times New Roman" pitchFamily="18" charset="0"/>
              </a:endParaRPr>
            </a:p>
          </p:txBody>
        </p:sp>
        <p:sp>
          <p:nvSpPr>
            <p:cNvPr id="33813" name="Text Box 21"/>
            <p:cNvSpPr txBox="1">
              <a:spLocks noChangeArrowheads="1"/>
            </p:cNvSpPr>
            <p:nvPr/>
          </p:nvSpPr>
          <p:spPr bwMode="auto">
            <a:xfrm>
              <a:off x="3787" y="3022"/>
              <a:ext cx="534"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4716" tIns="22358" rIns="44716" bIns="22358">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AU" sz="1200" b="1">
                  <a:solidFill>
                    <a:srgbClr val="000066"/>
                  </a:solidFill>
                  <a:latin typeface="Calibri" pitchFamily="34" charset="0"/>
                  <a:cs typeface="Times New Roman" pitchFamily="18" charset="0"/>
                </a:rPr>
                <a:t>Threats</a:t>
              </a:r>
              <a:endParaRPr lang="en-AU" sz="2400">
                <a:latin typeface="Times New Roman" pitchFamily="18" charset="0"/>
                <a:cs typeface="Times New Roman" pitchFamily="18" charset="0"/>
              </a:endParaRPr>
            </a:p>
          </p:txBody>
        </p:sp>
        <p:sp>
          <p:nvSpPr>
            <p:cNvPr id="33814" name="Text Box 22"/>
            <p:cNvSpPr txBox="1">
              <a:spLocks noChangeArrowheads="1"/>
            </p:cNvSpPr>
            <p:nvPr/>
          </p:nvSpPr>
          <p:spPr bwMode="auto">
            <a:xfrm>
              <a:off x="3597" y="1996"/>
              <a:ext cx="710" cy="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4716" tIns="22358" rIns="44716" bIns="22358">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AU" sz="1200" b="1">
                  <a:solidFill>
                    <a:srgbClr val="000066"/>
                  </a:solidFill>
                  <a:latin typeface="Calibri" pitchFamily="34" charset="0"/>
                  <a:cs typeface="Times New Roman" pitchFamily="18" charset="0"/>
                </a:rPr>
                <a:t>Weaknesses</a:t>
              </a:r>
              <a:endParaRPr lang="en-AU" sz="2400">
                <a:latin typeface="Times New Roman" pitchFamily="18" charset="0"/>
                <a:cs typeface="Times New Roman" pitchFamily="18" charset="0"/>
              </a:endParaRPr>
            </a:p>
          </p:txBody>
        </p:sp>
        <p:sp>
          <p:nvSpPr>
            <p:cNvPr id="33815" name="Text Box 23"/>
            <p:cNvSpPr txBox="1">
              <a:spLocks noChangeArrowheads="1"/>
            </p:cNvSpPr>
            <p:nvPr/>
          </p:nvSpPr>
          <p:spPr bwMode="auto">
            <a:xfrm>
              <a:off x="1594" y="3014"/>
              <a:ext cx="739" cy="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4716" tIns="22358" rIns="44716" bIns="22358">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AU" sz="1200" b="1">
                  <a:solidFill>
                    <a:srgbClr val="000066"/>
                  </a:solidFill>
                  <a:latin typeface="Calibri" pitchFamily="34" charset="0"/>
                  <a:cs typeface="Times New Roman" pitchFamily="18" charset="0"/>
                </a:rPr>
                <a:t>Opportunities</a:t>
              </a:r>
              <a:endParaRPr lang="en-AU" sz="2400">
                <a:latin typeface="Times New Roman" pitchFamily="18" charset="0"/>
                <a:cs typeface="Times New Roman" pitchFamily="18" charset="0"/>
              </a:endParaRPr>
            </a:p>
          </p:txBody>
        </p:sp>
        <p:sp>
          <p:nvSpPr>
            <p:cNvPr id="33816" name="Line 24"/>
            <p:cNvSpPr>
              <a:spLocks noChangeShapeType="1"/>
            </p:cNvSpPr>
            <p:nvPr/>
          </p:nvSpPr>
          <p:spPr bwMode="auto">
            <a:xfrm flipV="1">
              <a:off x="4016" y="3260"/>
              <a:ext cx="0" cy="175"/>
            </a:xfrm>
            <a:prstGeom prst="line">
              <a:avLst/>
            </a:prstGeom>
            <a:noFill/>
            <a:ln w="38100">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3817" name="Line 25"/>
            <p:cNvSpPr>
              <a:spLocks noChangeShapeType="1"/>
            </p:cNvSpPr>
            <p:nvPr/>
          </p:nvSpPr>
          <p:spPr bwMode="auto">
            <a:xfrm>
              <a:off x="3884" y="1749"/>
              <a:ext cx="0" cy="167"/>
            </a:xfrm>
            <a:prstGeom prst="line">
              <a:avLst/>
            </a:prstGeom>
            <a:noFill/>
            <a:ln w="38100">
              <a:solidFill>
                <a:srgbClr val="000066"/>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Tree>
    <p:extLst>
      <p:ext uri="{BB962C8B-B14F-4D97-AF65-F5344CB8AC3E}">
        <p14:creationId xmlns:p14="http://schemas.microsoft.com/office/powerpoint/2010/main" val="2510146262"/>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0018" name="Rectangle 2"/>
          <p:cNvSpPr>
            <a:spLocks noGrp="1" noChangeArrowheads="1"/>
          </p:cNvSpPr>
          <p:nvPr>
            <p:ph type="title"/>
          </p:nvPr>
        </p:nvSpPr>
        <p:spPr/>
        <p:txBody>
          <a:bodyPr>
            <a:normAutofit fontScale="90000"/>
          </a:bodyPr>
          <a:lstStyle/>
          <a:p>
            <a:pPr eaLnBrk="1" fontAlgn="auto" hangingPunct="1">
              <a:spcAft>
                <a:spcPts val="0"/>
              </a:spcAft>
              <a:defRPr/>
            </a:pPr>
            <a:r>
              <a:rPr lang="en-US" smtClean="0"/>
              <a:t>Scanning The Internal Environment</a:t>
            </a:r>
            <a:endParaRPr lang="en-US"/>
          </a:p>
        </p:txBody>
      </p:sp>
      <p:sp>
        <p:nvSpPr>
          <p:cNvPr id="34818" name="Rectangle 3"/>
          <p:cNvSpPr>
            <a:spLocks noGrp="1" noChangeArrowheads="1"/>
          </p:cNvSpPr>
          <p:nvPr>
            <p:ph idx="1"/>
          </p:nvPr>
        </p:nvSpPr>
        <p:spPr/>
        <p:txBody>
          <a:bodyPr/>
          <a:lstStyle/>
          <a:p>
            <a:pPr eaLnBrk="1" hangingPunct="1"/>
            <a:r>
              <a:rPr lang="en-US" smtClean="0"/>
              <a:t>STRENGTH - As an organization what do we do well?</a:t>
            </a:r>
          </a:p>
          <a:p>
            <a:pPr lvl="1" eaLnBrk="1" hangingPunct="1"/>
            <a:endParaRPr lang="en-US" smtClean="0"/>
          </a:p>
          <a:p>
            <a:pPr eaLnBrk="1" hangingPunct="1"/>
            <a:r>
              <a:rPr lang="en-US" smtClean="0"/>
              <a:t>WEAKNESS - As an organization what could be our weaknesses or failures ?</a:t>
            </a:r>
          </a:p>
        </p:txBody>
      </p:sp>
    </p:spTree>
    <p:extLst>
      <p:ext uri="{BB962C8B-B14F-4D97-AF65-F5344CB8AC3E}">
        <p14:creationId xmlns:p14="http://schemas.microsoft.com/office/powerpoint/2010/main" val="604648982"/>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62" name="Rectangle 2"/>
          <p:cNvSpPr>
            <a:spLocks noGrp="1" noChangeArrowheads="1"/>
          </p:cNvSpPr>
          <p:nvPr>
            <p:ph type="title"/>
          </p:nvPr>
        </p:nvSpPr>
        <p:spPr/>
        <p:txBody>
          <a:bodyPr>
            <a:normAutofit fontScale="90000"/>
          </a:bodyPr>
          <a:lstStyle/>
          <a:p>
            <a:pPr eaLnBrk="1" fontAlgn="auto" hangingPunct="1">
              <a:spcAft>
                <a:spcPts val="0"/>
              </a:spcAft>
              <a:defRPr/>
            </a:pPr>
            <a:r>
              <a:rPr lang="en-US" smtClean="0"/>
              <a:t>Strengths And Weaknesses – Looking Within</a:t>
            </a:r>
            <a:endParaRPr lang="en-US" dirty="0"/>
          </a:p>
        </p:txBody>
      </p:sp>
      <p:pic>
        <p:nvPicPr>
          <p:cNvPr id="35842"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33777" t="26015" r="9908" b="33040"/>
          <a:stretch>
            <a:fillRect/>
          </a:stretch>
        </p:blipFill>
        <p:spPr>
          <a:xfrm>
            <a:off x="1520825" y="2503488"/>
            <a:ext cx="5492750" cy="2994025"/>
          </a:xfrm>
        </p:spPr>
      </p:pic>
    </p:spTree>
    <p:extLst>
      <p:ext uri="{BB962C8B-B14F-4D97-AF65-F5344CB8AC3E}">
        <p14:creationId xmlns:p14="http://schemas.microsoft.com/office/powerpoint/2010/main" val="3192269476"/>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3874" name="Rectangle 2"/>
          <p:cNvSpPr>
            <a:spLocks noGrp="1" noChangeArrowheads="1"/>
          </p:cNvSpPr>
          <p:nvPr>
            <p:ph type="title"/>
          </p:nvPr>
        </p:nvSpPr>
        <p:spPr/>
        <p:txBody>
          <a:bodyPr>
            <a:normAutofit fontScale="90000"/>
          </a:bodyPr>
          <a:lstStyle/>
          <a:p>
            <a:pPr eaLnBrk="1" fontAlgn="auto" hangingPunct="1">
              <a:spcAft>
                <a:spcPts val="0"/>
              </a:spcAft>
              <a:defRPr/>
            </a:pPr>
            <a:r>
              <a:rPr lang="en-AU"/>
              <a:t>Opportunities &amp; Threats – </a:t>
            </a:r>
            <a:br>
              <a:rPr lang="en-AU"/>
            </a:br>
            <a:r>
              <a:rPr lang="en-AU"/>
              <a:t>Looking Outwards</a:t>
            </a:r>
          </a:p>
        </p:txBody>
      </p:sp>
      <p:sp>
        <p:nvSpPr>
          <p:cNvPr id="36867" name="Rectangle 3"/>
          <p:cNvSpPr>
            <a:spLocks noGrp="1" noChangeArrowheads="1"/>
          </p:cNvSpPr>
          <p:nvPr>
            <p:ph idx="1"/>
          </p:nvPr>
        </p:nvSpPr>
        <p:spPr/>
        <p:txBody>
          <a:bodyPr/>
          <a:lstStyle/>
          <a:p>
            <a:pPr eaLnBrk="1" hangingPunct="1"/>
            <a:r>
              <a:rPr lang="en-US" smtClean="0"/>
              <a:t>OPPORTUNITIES - What possibilities exist in the marketplace that can help our business realize our vision?</a:t>
            </a:r>
          </a:p>
          <a:p>
            <a:pPr eaLnBrk="1" hangingPunct="1"/>
            <a:r>
              <a:rPr lang="en-US" smtClean="0"/>
              <a:t>THREATS - What can go wrong in our business because a particular situation exists in the marketplace that could prevent us from realizing our vision?</a:t>
            </a:r>
            <a:endParaRPr lang="en-AU" smtClean="0"/>
          </a:p>
        </p:txBody>
      </p:sp>
    </p:spTree>
    <p:extLst>
      <p:ext uri="{BB962C8B-B14F-4D97-AF65-F5344CB8AC3E}">
        <p14:creationId xmlns:p14="http://schemas.microsoft.com/office/powerpoint/2010/main" val="2698222280"/>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0626" name="Rectangle 2"/>
          <p:cNvSpPr>
            <a:spLocks noGrp="1" noChangeArrowheads="1"/>
          </p:cNvSpPr>
          <p:nvPr>
            <p:ph type="title"/>
          </p:nvPr>
        </p:nvSpPr>
        <p:spPr/>
        <p:txBody>
          <a:bodyPr>
            <a:normAutofit fontScale="90000"/>
          </a:bodyPr>
          <a:lstStyle/>
          <a:p>
            <a:pPr eaLnBrk="1" fontAlgn="auto" hangingPunct="1">
              <a:spcAft>
                <a:spcPts val="0"/>
              </a:spcAft>
              <a:defRPr/>
            </a:pPr>
            <a:r>
              <a:rPr lang="en-US" dirty="0" smtClean="0"/>
              <a:t>Scanning The External Environment</a:t>
            </a:r>
            <a:endParaRPr lang="en-US" dirty="0"/>
          </a:p>
        </p:txBody>
      </p:sp>
      <p:sp>
        <p:nvSpPr>
          <p:cNvPr id="37891" name="Rectangle 3"/>
          <p:cNvSpPr>
            <a:spLocks noChangeArrowheads="1"/>
          </p:cNvSpPr>
          <p:nvPr/>
        </p:nvSpPr>
        <p:spPr bwMode="auto">
          <a:xfrm>
            <a:off x="0" y="17716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sz="2400">
              <a:latin typeface="Times New Roman" pitchFamily="18" charset="0"/>
              <a:cs typeface="Times New Roman" pitchFamily="18" charset="0"/>
            </a:endParaRPr>
          </a:p>
        </p:txBody>
      </p:sp>
      <p:grpSp>
        <p:nvGrpSpPr>
          <p:cNvPr id="37892" name="Group 4"/>
          <p:cNvGrpSpPr>
            <a:grpSpLocks noChangeAspect="1"/>
          </p:cNvGrpSpPr>
          <p:nvPr/>
        </p:nvGrpSpPr>
        <p:grpSpPr bwMode="auto">
          <a:xfrm>
            <a:off x="1828800" y="2438400"/>
            <a:ext cx="5486400" cy="3152775"/>
            <a:chOff x="2520" y="3575"/>
            <a:chExt cx="11100" cy="6898"/>
          </a:xfrm>
        </p:grpSpPr>
        <p:sp>
          <p:nvSpPr>
            <p:cNvPr id="37893" name="AutoShape 5"/>
            <p:cNvSpPr>
              <a:spLocks noChangeAspect="1" noChangeArrowheads="1" noTextEdit="1"/>
            </p:cNvSpPr>
            <p:nvPr/>
          </p:nvSpPr>
          <p:spPr bwMode="auto">
            <a:xfrm>
              <a:off x="2520" y="3575"/>
              <a:ext cx="11100" cy="6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nvGrpSpPr>
            <p:cNvPr id="37894" name="Group 6"/>
            <p:cNvGrpSpPr>
              <a:grpSpLocks/>
            </p:cNvGrpSpPr>
            <p:nvPr/>
          </p:nvGrpSpPr>
          <p:grpSpPr bwMode="auto">
            <a:xfrm>
              <a:off x="2520" y="4368"/>
              <a:ext cx="11100" cy="5863"/>
              <a:chOff x="112" y="1584"/>
              <a:chExt cx="5328" cy="2736"/>
            </a:xfrm>
          </p:grpSpPr>
          <p:sp>
            <p:nvSpPr>
              <p:cNvPr id="37896" name="Rectangle 7"/>
              <p:cNvSpPr>
                <a:spLocks noChangeArrowheads="1"/>
              </p:cNvSpPr>
              <p:nvPr/>
            </p:nvSpPr>
            <p:spPr bwMode="auto">
              <a:xfrm>
                <a:off x="112" y="1920"/>
                <a:ext cx="1296" cy="480"/>
              </a:xfrm>
              <a:prstGeom prst="rect">
                <a:avLst/>
              </a:prstGeom>
              <a:gradFill rotWithShape="0">
                <a:gsLst>
                  <a:gs pos="0">
                    <a:srgbClr val="FCD19A"/>
                  </a:gs>
                  <a:gs pos="50000">
                    <a:srgbClr val="FDE3C2"/>
                  </a:gs>
                  <a:gs pos="100000">
                    <a:srgbClr val="FCD19A"/>
                  </a:gs>
                </a:gsLst>
                <a:lin ang="0" scaled="1"/>
              </a:gradFill>
              <a:ln w="9525">
                <a:solidFill>
                  <a:srgbClr val="000066"/>
                </a:solidFill>
                <a:miter lim="800000"/>
                <a:headEnd/>
                <a:tailEnd/>
              </a:ln>
            </p:spPr>
            <p:txBody>
              <a:bodyPr lIns="59436" tIns="29718" rIns="59436" bIns="29718" anchor="ctr"/>
              <a:lstStyle/>
              <a:p>
                <a:pPr algn="ctr"/>
                <a:r>
                  <a:rPr lang="en-AU" sz="900" b="1">
                    <a:solidFill>
                      <a:srgbClr val="000066"/>
                    </a:solidFill>
                    <a:latin typeface="Tahoma" charset="0"/>
                    <a:ea typeface="Times New Roman" pitchFamily="18" charset="0"/>
                    <a:cs typeface="Tahoma" charset="0"/>
                  </a:rPr>
                  <a:t>Industry</a:t>
                </a:r>
                <a:endParaRPr lang="en-AU" sz="2400">
                  <a:latin typeface="Times New Roman" pitchFamily="18" charset="0"/>
                  <a:ea typeface="Times New Roman" pitchFamily="18" charset="0"/>
                  <a:cs typeface="Tahoma" charset="0"/>
                </a:endParaRPr>
              </a:p>
            </p:txBody>
          </p:sp>
          <p:sp>
            <p:nvSpPr>
              <p:cNvPr id="37897" name="Rectangle 8"/>
              <p:cNvSpPr>
                <a:spLocks noChangeArrowheads="1"/>
              </p:cNvSpPr>
              <p:nvPr/>
            </p:nvSpPr>
            <p:spPr bwMode="auto">
              <a:xfrm>
                <a:off x="2152" y="1584"/>
                <a:ext cx="1296" cy="480"/>
              </a:xfrm>
              <a:prstGeom prst="rect">
                <a:avLst/>
              </a:prstGeom>
              <a:gradFill rotWithShape="0">
                <a:gsLst>
                  <a:gs pos="0">
                    <a:srgbClr val="FCD19A"/>
                  </a:gs>
                  <a:gs pos="50000">
                    <a:srgbClr val="FDE3C2"/>
                  </a:gs>
                  <a:gs pos="100000">
                    <a:srgbClr val="FCD19A"/>
                  </a:gs>
                </a:gsLst>
                <a:lin ang="0" scaled="1"/>
              </a:gradFill>
              <a:ln w="9525">
                <a:solidFill>
                  <a:srgbClr val="000066"/>
                </a:solidFill>
                <a:miter lim="800000"/>
                <a:headEnd/>
                <a:tailEnd/>
              </a:ln>
            </p:spPr>
            <p:txBody>
              <a:bodyPr lIns="59436" tIns="29718" rIns="59436" bIns="29718" anchor="ctr"/>
              <a:lstStyle/>
              <a:p>
                <a:pPr algn="ctr"/>
                <a:r>
                  <a:rPr lang="en-AU" sz="900" b="1">
                    <a:solidFill>
                      <a:srgbClr val="000066"/>
                    </a:solidFill>
                    <a:latin typeface="Tahoma" charset="0"/>
                    <a:ea typeface="Times New Roman" pitchFamily="18" charset="0"/>
                    <a:cs typeface="Tahoma" charset="0"/>
                  </a:rPr>
                  <a:t>Competition</a:t>
                </a:r>
                <a:endParaRPr lang="en-AU" sz="2400">
                  <a:latin typeface="Times New Roman" pitchFamily="18" charset="0"/>
                  <a:ea typeface="Times New Roman" pitchFamily="18" charset="0"/>
                  <a:cs typeface="Tahoma" charset="0"/>
                </a:endParaRPr>
              </a:p>
            </p:txBody>
          </p:sp>
          <p:sp>
            <p:nvSpPr>
              <p:cNvPr id="37898" name="Rectangle 9"/>
              <p:cNvSpPr>
                <a:spLocks noChangeArrowheads="1"/>
              </p:cNvSpPr>
              <p:nvPr/>
            </p:nvSpPr>
            <p:spPr bwMode="auto">
              <a:xfrm>
                <a:off x="4144" y="1920"/>
                <a:ext cx="1296" cy="480"/>
              </a:xfrm>
              <a:prstGeom prst="rect">
                <a:avLst/>
              </a:prstGeom>
              <a:gradFill rotWithShape="0">
                <a:gsLst>
                  <a:gs pos="0">
                    <a:srgbClr val="FCD19A"/>
                  </a:gs>
                  <a:gs pos="50000">
                    <a:srgbClr val="FDE3C2"/>
                  </a:gs>
                  <a:gs pos="100000">
                    <a:srgbClr val="FCD19A"/>
                  </a:gs>
                </a:gsLst>
                <a:lin ang="0" scaled="1"/>
              </a:gradFill>
              <a:ln w="9525">
                <a:solidFill>
                  <a:srgbClr val="000066"/>
                </a:solidFill>
                <a:miter lim="800000"/>
                <a:headEnd/>
                <a:tailEnd/>
              </a:ln>
            </p:spPr>
            <p:txBody>
              <a:bodyPr lIns="59436" tIns="29718" rIns="59436" bIns="29718" anchor="ctr"/>
              <a:lstStyle/>
              <a:p>
                <a:pPr algn="ctr"/>
                <a:r>
                  <a:rPr lang="en-AU" sz="900" b="1">
                    <a:solidFill>
                      <a:srgbClr val="000066"/>
                    </a:solidFill>
                    <a:latin typeface="Tahoma" charset="0"/>
                    <a:ea typeface="Times New Roman" pitchFamily="18" charset="0"/>
                    <a:cs typeface="Tahoma" charset="0"/>
                  </a:rPr>
                  <a:t>Technology</a:t>
                </a:r>
                <a:endParaRPr lang="en-AU" sz="2400">
                  <a:latin typeface="Times New Roman" pitchFamily="18" charset="0"/>
                  <a:ea typeface="Times New Roman" pitchFamily="18" charset="0"/>
                  <a:cs typeface="Tahoma" charset="0"/>
                </a:endParaRPr>
              </a:p>
            </p:txBody>
          </p:sp>
          <p:sp>
            <p:nvSpPr>
              <p:cNvPr id="37899" name="Rectangle 10"/>
              <p:cNvSpPr>
                <a:spLocks noChangeArrowheads="1"/>
              </p:cNvSpPr>
              <p:nvPr/>
            </p:nvSpPr>
            <p:spPr bwMode="auto">
              <a:xfrm>
                <a:off x="160" y="3504"/>
                <a:ext cx="1296" cy="480"/>
              </a:xfrm>
              <a:prstGeom prst="rect">
                <a:avLst/>
              </a:prstGeom>
              <a:gradFill rotWithShape="0">
                <a:gsLst>
                  <a:gs pos="0">
                    <a:srgbClr val="FCD19A"/>
                  </a:gs>
                  <a:gs pos="50000">
                    <a:srgbClr val="FDE3C2"/>
                  </a:gs>
                  <a:gs pos="100000">
                    <a:srgbClr val="FCD19A"/>
                  </a:gs>
                </a:gsLst>
                <a:lin ang="0" scaled="1"/>
              </a:gradFill>
              <a:ln w="9525">
                <a:solidFill>
                  <a:srgbClr val="000066"/>
                </a:solidFill>
                <a:miter lim="800000"/>
                <a:headEnd/>
                <a:tailEnd/>
              </a:ln>
            </p:spPr>
            <p:txBody>
              <a:bodyPr lIns="59436" tIns="29718" rIns="59436" bIns="29718" anchor="ctr"/>
              <a:lstStyle/>
              <a:p>
                <a:pPr algn="ctr"/>
                <a:r>
                  <a:rPr lang="en-AU" sz="900" b="1">
                    <a:solidFill>
                      <a:srgbClr val="000066"/>
                    </a:solidFill>
                    <a:latin typeface="Tahoma" charset="0"/>
                    <a:ea typeface="Times New Roman" pitchFamily="18" charset="0"/>
                    <a:cs typeface="Tahoma" charset="0"/>
                  </a:rPr>
                  <a:t>Customers</a:t>
                </a:r>
                <a:endParaRPr lang="en-AU" sz="2400">
                  <a:latin typeface="Times New Roman" pitchFamily="18" charset="0"/>
                  <a:ea typeface="Times New Roman" pitchFamily="18" charset="0"/>
                  <a:cs typeface="Tahoma" charset="0"/>
                </a:endParaRPr>
              </a:p>
            </p:txBody>
          </p:sp>
          <p:sp>
            <p:nvSpPr>
              <p:cNvPr id="37900" name="Rectangle 11"/>
              <p:cNvSpPr>
                <a:spLocks noChangeArrowheads="1"/>
              </p:cNvSpPr>
              <p:nvPr/>
            </p:nvSpPr>
            <p:spPr bwMode="auto">
              <a:xfrm>
                <a:off x="2152" y="3840"/>
                <a:ext cx="1296" cy="480"/>
              </a:xfrm>
              <a:prstGeom prst="rect">
                <a:avLst/>
              </a:prstGeom>
              <a:gradFill rotWithShape="0">
                <a:gsLst>
                  <a:gs pos="0">
                    <a:srgbClr val="FCD19A"/>
                  </a:gs>
                  <a:gs pos="50000">
                    <a:srgbClr val="FDE3C2"/>
                  </a:gs>
                  <a:gs pos="100000">
                    <a:srgbClr val="FCD19A"/>
                  </a:gs>
                </a:gsLst>
                <a:lin ang="0" scaled="1"/>
              </a:gradFill>
              <a:ln w="9525">
                <a:solidFill>
                  <a:srgbClr val="000066"/>
                </a:solidFill>
                <a:miter lim="800000"/>
                <a:headEnd/>
                <a:tailEnd/>
              </a:ln>
            </p:spPr>
            <p:txBody>
              <a:bodyPr lIns="59436" tIns="29718" rIns="59436" bIns="29718" anchor="ctr"/>
              <a:lstStyle/>
              <a:p>
                <a:pPr algn="ctr"/>
                <a:r>
                  <a:rPr lang="en-AU" sz="900" b="1">
                    <a:solidFill>
                      <a:srgbClr val="000066"/>
                    </a:solidFill>
                    <a:latin typeface="Tahoma" charset="0"/>
                    <a:ea typeface="Times New Roman" pitchFamily="18" charset="0"/>
                    <a:cs typeface="Tahoma" charset="0"/>
                  </a:rPr>
                  <a:t>Shareholder Circumstances</a:t>
                </a:r>
                <a:endParaRPr lang="en-AU" sz="2400">
                  <a:latin typeface="Times New Roman" pitchFamily="18" charset="0"/>
                  <a:ea typeface="Times New Roman" pitchFamily="18" charset="0"/>
                  <a:cs typeface="Tahoma" charset="0"/>
                </a:endParaRPr>
              </a:p>
            </p:txBody>
          </p:sp>
          <p:sp>
            <p:nvSpPr>
              <p:cNvPr id="37901" name="Rectangle 12"/>
              <p:cNvSpPr>
                <a:spLocks noChangeArrowheads="1"/>
              </p:cNvSpPr>
              <p:nvPr/>
            </p:nvSpPr>
            <p:spPr bwMode="auto">
              <a:xfrm>
                <a:off x="4144" y="3504"/>
                <a:ext cx="1296" cy="480"/>
              </a:xfrm>
              <a:prstGeom prst="rect">
                <a:avLst/>
              </a:prstGeom>
              <a:gradFill rotWithShape="0">
                <a:gsLst>
                  <a:gs pos="0">
                    <a:srgbClr val="FCD19A"/>
                  </a:gs>
                  <a:gs pos="50000">
                    <a:srgbClr val="FDE3C2"/>
                  </a:gs>
                  <a:gs pos="100000">
                    <a:srgbClr val="FCD19A"/>
                  </a:gs>
                </a:gsLst>
                <a:lin ang="0" scaled="1"/>
              </a:gradFill>
              <a:ln w="9525">
                <a:solidFill>
                  <a:srgbClr val="000066"/>
                </a:solidFill>
                <a:miter lim="800000"/>
                <a:headEnd/>
                <a:tailEnd/>
              </a:ln>
            </p:spPr>
            <p:txBody>
              <a:bodyPr lIns="59436" tIns="29718" rIns="59436" bIns="29718" anchor="ctr"/>
              <a:lstStyle/>
              <a:p>
                <a:pPr algn="ctr"/>
                <a:r>
                  <a:rPr lang="en-AU" sz="900" b="1">
                    <a:solidFill>
                      <a:srgbClr val="000066"/>
                    </a:solidFill>
                    <a:latin typeface="Tahoma" charset="0"/>
                    <a:ea typeface="Times New Roman" pitchFamily="18" charset="0"/>
                    <a:cs typeface="Tahoma" charset="0"/>
                  </a:rPr>
                  <a:t>Business Environment</a:t>
                </a:r>
                <a:endParaRPr lang="en-AU" sz="2400">
                  <a:latin typeface="Times New Roman" pitchFamily="18" charset="0"/>
                  <a:ea typeface="Times New Roman" pitchFamily="18" charset="0"/>
                  <a:cs typeface="Tahoma" charset="0"/>
                </a:endParaRPr>
              </a:p>
            </p:txBody>
          </p:sp>
          <p:sp>
            <p:nvSpPr>
              <p:cNvPr id="37902" name="AutoShape 13"/>
              <p:cNvSpPr>
                <a:spLocks noChangeArrowheads="1"/>
              </p:cNvSpPr>
              <p:nvPr/>
            </p:nvSpPr>
            <p:spPr bwMode="auto">
              <a:xfrm rot="-5400000">
                <a:off x="2128" y="1976"/>
                <a:ext cx="672" cy="1824"/>
              </a:xfrm>
              <a:prstGeom prst="triangle">
                <a:avLst>
                  <a:gd name="adj" fmla="val 50000"/>
                </a:avLst>
              </a:prstGeom>
              <a:gradFill rotWithShape="0">
                <a:gsLst>
                  <a:gs pos="0">
                    <a:srgbClr val="BAD1E8"/>
                  </a:gs>
                  <a:gs pos="50000">
                    <a:srgbClr val="FFFFFF"/>
                  </a:gs>
                  <a:gs pos="100000">
                    <a:srgbClr val="BAD1E8"/>
                  </a:gs>
                </a:gsLst>
                <a:lin ang="5400000" scaled="1"/>
              </a:gradFill>
              <a:ln w="9525">
                <a:solidFill>
                  <a:srgbClr val="000066"/>
                </a:solidFill>
                <a:miter lim="800000"/>
                <a:headEnd/>
                <a:tailEnd/>
              </a:ln>
            </p:spPr>
            <p:txBody>
              <a:bodyPr anchor="ctr"/>
              <a:lstStyle/>
              <a:p>
                <a:endParaRPr lang="en-US">
                  <a:latin typeface="Calibri" pitchFamily="34" charset="0"/>
                </a:endParaRPr>
              </a:p>
            </p:txBody>
          </p:sp>
          <p:cxnSp>
            <p:nvCxnSpPr>
              <p:cNvPr id="37903" name="AutoShape 14"/>
              <p:cNvCxnSpPr>
                <a:cxnSpLocks noChangeShapeType="1"/>
              </p:cNvCxnSpPr>
              <p:nvPr/>
            </p:nvCxnSpPr>
            <p:spPr bwMode="auto">
              <a:xfrm>
                <a:off x="1408" y="2160"/>
                <a:ext cx="747" cy="482"/>
              </a:xfrm>
              <a:prstGeom prst="straightConnector1">
                <a:avLst/>
              </a:prstGeom>
              <a:noFill/>
              <a:ln w="15875">
                <a:solidFill>
                  <a:srgbClr val="000066"/>
                </a:solidFill>
                <a:round/>
                <a:headEnd type="stealth" w="med" len="med"/>
                <a:tailEnd type="stealth" w="med" len="med"/>
              </a:ln>
              <a:extLst>
                <a:ext uri="{909E8E84-426E-40DD-AFC4-6F175D3DCCD1}">
                  <a14:hiddenFill xmlns:a14="http://schemas.microsoft.com/office/drawing/2010/main">
                    <a:noFill/>
                  </a14:hiddenFill>
                </a:ext>
              </a:extLst>
            </p:spPr>
          </p:cxnSp>
          <p:cxnSp>
            <p:nvCxnSpPr>
              <p:cNvPr id="37904" name="AutoShape 15"/>
              <p:cNvCxnSpPr>
                <a:cxnSpLocks noChangeShapeType="1"/>
              </p:cNvCxnSpPr>
              <p:nvPr/>
            </p:nvCxnSpPr>
            <p:spPr bwMode="auto">
              <a:xfrm>
                <a:off x="2800" y="2064"/>
                <a:ext cx="0" cy="480"/>
              </a:xfrm>
              <a:prstGeom prst="straightConnector1">
                <a:avLst/>
              </a:prstGeom>
              <a:noFill/>
              <a:ln w="15875">
                <a:solidFill>
                  <a:srgbClr val="000066"/>
                </a:solidFill>
                <a:round/>
                <a:headEnd type="stealth" w="med" len="med"/>
                <a:tailEnd type="stealth" w="med" len="med"/>
              </a:ln>
              <a:extLst>
                <a:ext uri="{909E8E84-426E-40DD-AFC4-6F175D3DCCD1}">
                  <a14:hiddenFill xmlns:a14="http://schemas.microsoft.com/office/drawing/2010/main">
                    <a:noFill/>
                  </a14:hiddenFill>
                </a:ext>
              </a:extLst>
            </p:spPr>
          </p:cxnSp>
          <p:cxnSp>
            <p:nvCxnSpPr>
              <p:cNvPr id="37905" name="AutoShape 16"/>
              <p:cNvCxnSpPr>
                <a:cxnSpLocks noChangeShapeType="1"/>
              </p:cNvCxnSpPr>
              <p:nvPr/>
            </p:nvCxnSpPr>
            <p:spPr bwMode="auto">
              <a:xfrm flipH="1">
                <a:off x="3445" y="2160"/>
                <a:ext cx="699" cy="482"/>
              </a:xfrm>
              <a:prstGeom prst="straightConnector1">
                <a:avLst/>
              </a:prstGeom>
              <a:noFill/>
              <a:ln w="15875">
                <a:solidFill>
                  <a:srgbClr val="000066"/>
                </a:solidFill>
                <a:round/>
                <a:headEnd type="stealth" w="med" len="med"/>
                <a:tailEnd type="stealth" w="med" len="med"/>
              </a:ln>
              <a:extLst>
                <a:ext uri="{909E8E84-426E-40DD-AFC4-6F175D3DCCD1}">
                  <a14:hiddenFill xmlns:a14="http://schemas.microsoft.com/office/drawing/2010/main">
                    <a:noFill/>
                  </a14:hiddenFill>
                </a:ext>
              </a:extLst>
            </p:spPr>
          </p:cxnSp>
          <p:cxnSp>
            <p:nvCxnSpPr>
              <p:cNvPr id="37906" name="AutoShape 17"/>
              <p:cNvCxnSpPr>
                <a:cxnSpLocks noChangeShapeType="1"/>
              </p:cNvCxnSpPr>
              <p:nvPr/>
            </p:nvCxnSpPr>
            <p:spPr bwMode="auto">
              <a:xfrm flipV="1">
                <a:off x="1456" y="3118"/>
                <a:ext cx="699" cy="626"/>
              </a:xfrm>
              <a:prstGeom prst="straightConnector1">
                <a:avLst/>
              </a:prstGeom>
              <a:noFill/>
              <a:ln w="15875">
                <a:solidFill>
                  <a:srgbClr val="000066"/>
                </a:solidFill>
                <a:round/>
                <a:headEnd type="stealth" w="med" len="med"/>
                <a:tailEnd type="stealth" w="med" len="med"/>
              </a:ln>
              <a:extLst>
                <a:ext uri="{909E8E84-426E-40DD-AFC4-6F175D3DCCD1}">
                  <a14:hiddenFill xmlns:a14="http://schemas.microsoft.com/office/drawing/2010/main">
                    <a:noFill/>
                  </a14:hiddenFill>
                </a:ext>
              </a:extLst>
            </p:spPr>
          </p:cxnSp>
          <p:cxnSp>
            <p:nvCxnSpPr>
              <p:cNvPr id="37907" name="AutoShape 18"/>
              <p:cNvCxnSpPr>
                <a:cxnSpLocks noChangeShapeType="1"/>
              </p:cNvCxnSpPr>
              <p:nvPr/>
            </p:nvCxnSpPr>
            <p:spPr bwMode="auto">
              <a:xfrm flipV="1">
                <a:off x="2800" y="3216"/>
                <a:ext cx="0" cy="624"/>
              </a:xfrm>
              <a:prstGeom prst="straightConnector1">
                <a:avLst/>
              </a:prstGeom>
              <a:noFill/>
              <a:ln w="15875">
                <a:solidFill>
                  <a:srgbClr val="000066"/>
                </a:solidFill>
                <a:round/>
                <a:headEnd type="stealth" w="med" len="med"/>
                <a:tailEnd type="stealth" w="med" len="med"/>
              </a:ln>
              <a:extLst>
                <a:ext uri="{909E8E84-426E-40DD-AFC4-6F175D3DCCD1}">
                  <a14:hiddenFill xmlns:a14="http://schemas.microsoft.com/office/drawing/2010/main">
                    <a:noFill/>
                  </a14:hiddenFill>
                </a:ext>
              </a:extLst>
            </p:spPr>
          </p:cxnSp>
          <p:cxnSp>
            <p:nvCxnSpPr>
              <p:cNvPr id="37908" name="AutoShape 19"/>
              <p:cNvCxnSpPr>
                <a:cxnSpLocks noChangeShapeType="1"/>
              </p:cNvCxnSpPr>
              <p:nvPr/>
            </p:nvCxnSpPr>
            <p:spPr bwMode="auto">
              <a:xfrm flipH="1" flipV="1">
                <a:off x="3445" y="3118"/>
                <a:ext cx="699" cy="626"/>
              </a:xfrm>
              <a:prstGeom prst="straightConnector1">
                <a:avLst/>
              </a:prstGeom>
              <a:noFill/>
              <a:ln w="15875">
                <a:solidFill>
                  <a:srgbClr val="000066"/>
                </a:solidFill>
                <a:round/>
                <a:headEnd type="stealth" w="med" len="med"/>
                <a:tailEnd type="stealth" w="med" len="med"/>
              </a:ln>
              <a:extLst>
                <a:ext uri="{909E8E84-426E-40DD-AFC4-6F175D3DCCD1}">
                  <a14:hiddenFill xmlns:a14="http://schemas.microsoft.com/office/drawing/2010/main">
                    <a:noFill/>
                  </a14:hiddenFill>
                </a:ext>
              </a:extLst>
            </p:spPr>
          </p:cxnSp>
        </p:grpSp>
        <p:sp>
          <p:nvSpPr>
            <p:cNvPr id="37895" name="Text Box 20"/>
            <p:cNvSpPr txBox="1">
              <a:spLocks noChangeArrowheads="1"/>
            </p:cNvSpPr>
            <p:nvPr/>
          </p:nvSpPr>
          <p:spPr bwMode="auto">
            <a:xfrm>
              <a:off x="6297" y="6993"/>
              <a:ext cx="3803"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9436" tIns="29718" rIns="59436" bIns="29718">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AU" sz="800" b="1" i="1">
                  <a:solidFill>
                    <a:srgbClr val="000066"/>
                  </a:solidFill>
                  <a:latin typeface="Georgia" pitchFamily="18" charset="0"/>
                  <a:ea typeface="Times New Roman" pitchFamily="18" charset="0"/>
                  <a:cs typeface="Georgia" pitchFamily="18" charset="0"/>
                </a:rPr>
                <a:t>The Business</a:t>
              </a:r>
              <a:endParaRPr lang="en-AU" sz="2400">
                <a:latin typeface="Times New Roman" pitchFamily="18" charset="0"/>
                <a:ea typeface="Times New Roman" pitchFamily="18" charset="0"/>
                <a:cs typeface="Georgia" pitchFamily="18" charset="0"/>
              </a:endParaRPr>
            </a:p>
          </p:txBody>
        </p:sp>
      </p:grpSp>
    </p:spTree>
    <p:extLst>
      <p:ext uri="{BB962C8B-B14F-4D97-AF65-F5344CB8AC3E}">
        <p14:creationId xmlns:p14="http://schemas.microsoft.com/office/powerpoint/2010/main" val="3725912837"/>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457200" y="685800"/>
            <a:ext cx="8229600" cy="1143000"/>
          </a:xfrm>
        </p:spPr>
        <p:txBody>
          <a:bodyPr>
            <a:normAutofit fontScale="90000"/>
          </a:bodyPr>
          <a:lstStyle/>
          <a:p>
            <a:pPr algn="ctr" eaLnBrk="1" fontAlgn="auto" hangingPunct="1">
              <a:spcAft>
                <a:spcPts val="0"/>
              </a:spcAft>
              <a:defRPr/>
            </a:pPr>
            <a:r>
              <a:rPr lang="en-US" dirty="0"/>
              <a:t>On the road to becoming an </a:t>
            </a:r>
            <a:r>
              <a:rPr lang="en-US" dirty="0" smtClean="0"/>
              <a:t/>
            </a:r>
            <a:br>
              <a:rPr lang="en-US" dirty="0" smtClean="0"/>
            </a:br>
            <a:r>
              <a:rPr lang="en-US" dirty="0" smtClean="0"/>
              <a:t>ON </a:t>
            </a:r>
            <a:r>
              <a:rPr lang="en-US" dirty="0"/>
              <a:t>TARGET </a:t>
            </a:r>
            <a:r>
              <a:rPr lang="en-US" dirty="0" smtClean="0"/>
              <a:t>Business…</a:t>
            </a:r>
            <a:endParaRPr lang="en-US" dirty="0"/>
          </a:p>
        </p:txBody>
      </p:sp>
      <p:pic>
        <p:nvPicPr>
          <p:cNvPr id="38915" name="Picture 9"/>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3109403" y="2057400"/>
            <a:ext cx="2661668" cy="3987800"/>
          </a:xfrm>
        </p:spPr>
      </p:pic>
    </p:spTree>
    <p:extLst>
      <p:ext uri="{BB962C8B-B14F-4D97-AF65-F5344CB8AC3E}">
        <p14:creationId xmlns:p14="http://schemas.microsoft.com/office/powerpoint/2010/main" val="2757292049"/>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normAutofit fontScale="90000"/>
          </a:bodyPr>
          <a:lstStyle/>
          <a:p>
            <a:pPr eaLnBrk="1" fontAlgn="auto" hangingPunct="1">
              <a:spcAft>
                <a:spcPts val="0"/>
              </a:spcAft>
              <a:defRPr/>
            </a:pPr>
            <a:r>
              <a:rPr lang="en-US" dirty="0"/>
              <a:t>What is an </a:t>
            </a:r>
            <a:r>
              <a:rPr lang="en-US" dirty="0">
                <a:solidFill>
                  <a:schemeClr val="folHlink"/>
                </a:solidFill>
              </a:rPr>
              <a:t>On Target</a:t>
            </a:r>
            <a:r>
              <a:rPr lang="en-US" dirty="0"/>
              <a:t> </a:t>
            </a:r>
            <a:r>
              <a:rPr lang="en-US" dirty="0" smtClean="0"/>
              <a:t>Business?</a:t>
            </a:r>
            <a:endParaRPr lang="en-US" dirty="0"/>
          </a:p>
        </p:txBody>
      </p:sp>
      <p:sp>
        <p:nvSpPr>
          <p:cNvPr id="39939" name="Rectangle 3"/>
          <p:cNvSpPr>
            <a:spLocks noGrp="1" noChangeArrowheads="1"/>
          </p:cNvSpPr>
          <p:nvPr>
            <p:ph idx="1"/>
          </p:nvPr>
        </p:nvSpPr>
        <p:spPr/>
        <p:txBody>
          <a:bodyPr>
            <a:normAutofit fontScale="92500" lnSpcReduction="20000"/>
          </a:bodyPr>
          <a:lstStyle/>
          <a:p>
            <a:pPr eaLnBrk="1" hangingPunct="1"/>
            <a:r>
              <a:rPr lang="en-US" sz="2800" smtClean="0"/>
              <a:t>Works </a:t>
            </a:r>
            <a:r>
              <a:rPr lang="en-US" sz="2800" b="1" smtClean="0">
                <a:solidFill>
                  <a:schemeClr val="folHlink"/>
                </a:solidFill>
              </a:rPr>
              <a:t>O</a:t>
            </a:r>
            <a:r>
              <a:rPr lang="en-US" sz="2800" smtClean="0"/>
              <a:t>N the business </a:t>
            </a:r>
          </a:p>
          <a:p>
            <a:pPr eaLnBrk="1" hangingPunct="1"/>
            <a:r>
              <a:rPr lang="en-US" sz="2800" smtClean="0"/>
              <a:t>A Leader with a visio</a:t>
            </a:r>
            <a:r>
              <a:rPr lang="en-US" sz="2800" b="1" smtClean="0">
                <a:solidFill>
                  <a:schemeClr val="folHlink"/>
                </a:solidFill>
              </a:rPr>
              <a:t>N</a:t>
            </a:r>
            <a:r>
              <a:rPr lang="en-US" sz="2800" smtClean="0"/>
              <a:t> </a:t>
            </a:r>
            <a:endParaRPr lang="en-US" sz="2800" b="1" smtClean="0"/>
          </a:p>
          <a:p>
            <a:pPr eaLnBrk="1" hangingPunct="1"/>
            <a:r>
              <a:rPr lang="en-US" sz="2800" smtClean="0"/>
              <a:t>Known for In</a:t>
            </a:r>
            <a:r>
              <a:rPr lang="en-US" sz="2800" b="1" smtClean="0">
                <a:solidFill>
                  <a:schemeClr val="folHlink"/>
                </a:solidFill>
              </a:rPr>
              <a:t>T</a:t>
            </a:r>
            <a:r>
              <a:rPr lang="en-US" sz="2800" smtClean="0"/>
              <a:t>egrity</a:t>
            </a:r>
            <a:endParaRPr lang="en-US" sz="2800" b="1" smtClean="0"/>
          </a:p>
          <a:p>
            <a:pPr eaLnBrk="1" hangingPunct="1"/>
            <a:r>
              <a:rPr lang="en-US" sz="2800" b="1" smtClean="0">
                <a:solidFill>
                  <a:schemeClr val="folHlink"/>
                </a:solidFill>
              </a:rPr>
              <a:t>A</a:t>
            </a:r>
            <a:r>
              <a:rPr lang="en-US" sz="2800" smtClean="0"/>
              <a:t>ccountable to yourself and your company</a:t>
            </a:r>
          </a:p>
          <a:p>
            <a:pPr eaLnBrk="1" hangingPunct="1"/>
            <a:r>
              <a:rPr lang="en-US" sz="2800" smtClean="0"/>
              <a:t>Applies best business p</a:t>
            </a:r>
            <a:r>
              <a:rPr lang="en-US" sz="2800" b="1" smtClean="0">
                <a:solidFill>
                  <a:schemeClr val="folHlink"/>
                </a:solidFill>
              </a:rPr>
              <a:t>R</a:t>
            </a:r>
            <a:r>
              <a:rPr lang="en-US" sz="2800" smtClean="0"/>
              <a:t>actices</a:t>
            </a:r>
          </a:p>
          <a:p>
            <a:pPr eaLnBrk="1" hangingPunct="1"/>
            <a:r>
              <a:rPr lang="en-US" sz="2800" b="1" smtClean="0">
                <a:solidFill>
                  <a:schemeClr val="folHlink"/>
                </a:solidFill>
              </a:rPr>
              <a:t>G</a:t>
            </a:r>
            <a:r>
              <a:rPr lang="en-US" sz="2800" smtClean="0"/>
              <a:t>rowing personally and professionally</a:t>
            </a:r>
          </a:p>
          <a:p>
            <a:pPr eaLnBrk="1" hangingPunct="1"/>
            <a:r>
              <a:rPr lang="en-US" sz="2800" smtClean="0"/>
              <a:t>Committed to </a:t>
            </a:r>
            <a:r>
              <a:rPr lang="en-US" sz="2800" b="1" smtClean="0">
                <a:solidFill>
                  <a:schemeClr val="folHlink"/>
                </a:solidFill>
              </a:rPr>
              <a:t>E</a:t>
            </a:r>
            <a:r>
              <a:rPr lang="en-US" sz="2800" smtClean="0"/>
              <a:t>xcellence</a:t>
            </a:r>
          </a:p>
          <a:p>
            <a:pPr eaLnBrk="1" hangingPunct="1"/>
            <a:r>
              <a:rPr lang="en-US" sz="2800" smtClean="0"/>
              <a:t>Has an extensive ne</a:t>
            </a:r>
            <a:r>
              <a:rPr lang="en-US" sz="2800" b="1" smtClean="0">
                <a:solidFill>
                  <a:schemeClr val="folHlink"/>
                </a:solidFill>
              </a:rPr>
              <a:t>T</a:t>
            </a:r>
            <a:r>
              <a:rPr lang="en-US" sz="2800" smtClean="0"/>
              <a:t>work</a:t>
            </a:r>
            <a:r>
              <a:rPr lang="en-US" smtClean="0"/>
              <a:t> </a:t>
            </a:r>
          </a:p>
          <a:p>
            <a:pPr eaLnBrk="1" hangingPunct="1"/>
            <a:endParaRPr lang="en-US" smtClean="0"/>
          </a:p>
        </p:txBody>
      </p:sp>
    </p:spTree>
    <p:extLst>
      <p:ext uri="{BB962C8B-B14F-4D97-AF65-F5344CB8AC3E}">
        <p14:creationId xmlns:p14="http://schemas.microsoft.com/office/powerpoint/2010/main" val="1841877465"/>
      </p:ext>
    </p:extLst>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r>
              <a:rPr lang="en-US" smtClean="0"/>
              <a:t>Leadership 	</a:t>
            </a:r>
            <a:endParaRPr lang="en-US"/>
          </a:p>
        </p:txBody>
      </p:sp>
      <p:sp>
        <p:nvSpPr>
          <p:cNvPr id="40962" name="Rectangle 3"/>
          <p:cNvSpPr>
            <a:spLocks noGrp="1" noChangeArrowheads="1"/>
          </p:cNvSpPr>
          <p:nvPr>
            <p:ph idx="1"/>
          </p:nvPr>
        </p:nvSpPr>
        <p:spPr/>
        <p:txBody>
          <a:bodyPr>
            <a:normAutofit fontScale="85000" lnSpcReduction="20000"/>
          </a:bodyPr>
          <a:lstStyle/>
          <a:p>
            <a:r>
              <a:rPr lang="en-US" smtClean="0"/>
              <a:t>Has a clear vision, purpose and values for self &amp; company</a:t>
            </a:r>
          </a:p>
          <a:p>
            <a:r>
              <a:rPr lang="en-US" smtClean="0"/>
              <a:t>Articulates these effectively to team so that team “buys in” to the leader’s vision, purpose and values</a:t>
            </a:r>
          </a:p>
          <a:p>
            <a:r>
              <a:rPr lang="en-US" smtClean="0"/>
              <a:t>Has and is implementing an annual strategic plan</a:t>
            </a:r>
          </a:p>
          <a:p>
            <a:r>
              <a:rPr lang="en-US" smtClean="0"/>
              <a:t>Has and is implementing a 3-5 year business plan</a:t>
            </a:r>
          </a:p>
          <a:p>
            <a:r>
              <a:rPr lang="en-US" smtClean="0"/>
              <a:t>Delegates effectively! </a:t>
            </a:r>
          </a:p>
          <a:p>
            <a:r>
              <a:rPr lang="en-US" smtClean="0"/>
              <a:t>Team members are developing along a career path</a:t>
            </a:r>
          </a:p>
          <a:p>
            <a:r>
              <a:rPr lang="en-US" smtClean="0"/>
              <a:t>Owner can take time away from the business without negative results</a:t>
            </a:r>
          </a:p>
          <a:p>
            <a:pPr lvl="1"/>
            <a:endParaRPr lang="en-US" smtClean="0"/>
          </a:p>
        </p:txBody>
      </p:sp>
    </p:spTree>
    <p:extLst>
      <p:ext uri="{BB962C8B-B14F-4D97-AF65-F5344CB8AC3E}">
        <p14:creationId xmlns:p14="http://schemas.microsoft.com/office/powerpoint/2010/main" val="2298914479"/>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r>
              <a:rPr lang="en-US" smtClean="0"/>
              <a:t>Finance	</a:t>
            </a:r>
            <a:endParaRPr lang="en-US" dirty="0"/>
          </a:p>
        </p:txBody>
      </p:sp>
      <p:sp>
        <p:nvSpPr>
          <p:cNvPr id="142339" name="Rectangle 3"/>
          <p:cNvSpPr>
            <a:spLocks noGrp="1" noChangeArrowheads="1"/>
          </p:cNvSpPr>
          <p:nvPr>
            <p:ph idx="1"/>
          </p:nvPr>
        </p:nvSpPr>
        <p:spPr/>
        <p:txBody>
          <a:bodyPr>
            <a:normAutofit fontScale="70000" lnSpcReduction="20000"/>
          </a:bodyPr>
          <a:lstStyle/>
          <a:p>
            <a:r>
              <a:rPr lang="en-US" smtClean="0"/>
              <a:t>Accounting system is fully &amp; accurately functioning</a:t>
            </a:r>
          </a:p>
          <a:p>
            <a:r>
              <a:rPr lang="en-US" smtClean="0"/>
              <a:t>Controls are in place to ensure accuracy</a:t>
            </a:r>
          </a:p>
          <a:p>
            <a:r>
              <a:rPr lang="en-US" smtClean="0"/>
              <a:t>On Target Financial Monitoring is up to date and being used effectively as a business tool</a:t>
            </a:r>
          </a:p>
          <a:p>
            <a:r>
              <a:rPr lang="en-US" smtClean="0"/>
              <a:t>Key Metrics are up to date and being used to keep your finger on the financial pulse of your business</a:t>
            </a:r>
          </a:p>
          <a:p>
            <a:r>
              <a:rPr lang="en-US" smtClean="0"/>
              <a:t>Owner reviews Financial Data and Metrics at least monthly and takes action where indicated</a:t>
            </a:r>
          </a:p>
          <a:p>
            <a:r>
              <a:rPr lang="en-US" smtClean="0"/>
              <a:t>An adequate credit line is in place</a:t>
            </a:r>
          </a:p>
          <a:p>
            <a:r>
              <a:rPr lang="en-US" smtClean="0"/>
              <a:t>The business has a good accountant and banker who understand and effectively support the business goals </a:t>
            </a:r>
          </a:p>
          <a:p>
            <a:r>
              <a:rPr lang="en-US" smtClean="0"/>
              <a:t>Company is profitable, solvent and able to finance its growth and reward stakeholders </a:t>
            </a:r>
            <a:endParaRPr lang="en-US" dirty="0"/>
          </a:p>
        </p:txBody>
      </p:sp>
    </p:spTree>
    <p:extLst>
      <p:ext uri="{BB962C8B-B14F-4D97-AF65-F5344CB8AC3E}">
        <p14:creationId xmlns:p14="http://schemas.microsoft.com/office/powerpoint/2010/main" val="1990509087"/>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90" name="Rectangle 6"/>
          <p:cNvSpPr>
            <a:spLocks noGrp="1" noChangeArrowheads="1"/>
          </p:cNvSpPr>
          <p:nvPr>
            <p:ph type="title"/>
          </p:nvPr>
        </p:nvSpPr>
        <p:spPr/>
        <p:txBody>
          <a:bodyPr/>
          <a:lstStyle/>
          <a:p>
            <a:r>
              <a:rPr lang="en-US" smtClean="0"/>
              <a:t>Administration</a:t>
            </a:r>
            <a:endParaRPr lang="en-US"/>
          </a:p>
        </p:txBody>
      </p:sp>
      <p:sp>
        <p:nvSpPr>
          <p:cNvPr id="144391" name="Rectangle 7"/>
          <p:cNvSpPr>
            <a:spLocks noGrp="1" noChangeArrowheads="1"/>
          </p:cNvSpPr>
          <p:nvPr>
            <p:ph idx="1"/>
          </p:nvPr>
        </p:nvSpPr>
        <p:spPr/>
        <p:txBody>
          <a:bodyPr>
            <a:normAutofit fontScale="62500" lnSpcReduction="20000"/>
          </a:bodyPr>
          <a:lstStyle/>
          <a:p>
            <a:r>
              <a:rPr lang="en-US" smtClean="0"/>
              <a:t>Has functioning operating systems</a:t>
            </a:r>
          </a:p>
          <a:p>
            <a:pPr lvl="1"/>
            <a:r>
              <a:rPr lang="en-US" smtClean="0"/>
              <a:t>HR Systems – hiring &amp; recruiting procedures, job descriptions, performance management system, employee manual</a:t>
            </a:r>
          </a:p>
          <a:p>
            <a:pPr lvl="1"/>
            <a:r>
              <a:rPr lang="en-US" smtClean="0"/>
              <a:t>Policies/Procedures for all key activities</a:t>
            </a:r>
          </a:p>
          <a:p>
            <a:pPr lvl="1"/>
            <a:r>
              <a:rPr lang="en-US" smtClean="0"/>
              <a:t>Technology/software are in place and being used effectively including effective network and backup systems</a:t>
            </a:r>
          </a:p>
          <a:p>
            <a:pPr lvl="1"/>
            <a:r>
              <a:rPr lang="en-US" smtClean="0"/>
              <a:t>Has an effective customer process flow with all employees “buying in” and implementing</a:t>
            </a:r>
          </a:p>
          <a:p>
            <a:pPr lvl="1"/>
            <a:r>
              <a:rPr lang="en-US" smtClean="0"/>
              <a:t>Has an Employee Training program</a:t>
            </a:r>
          </a:p>
          <a:p>
            <a:pPr lvl="1"/>
            <a:r>
              <a:rPr lang="en-US" smtClean="0"/>
              <a:t>Offers employee benefits &amp; growth path to encourage long term employment for good employees</a:t>
            </a:r>
          </a:p>
          <a:p>
            <a:pPr lvl="1"/>
            <a:r>
              <a:rPr lang="en-US" smtClean="0"/>
              <a:t>Has a Performance Review process in place</a:t>
            </a:r>
          </a:p>
          <a:p>
            <a:r>
              <a:rPr lang="en-US" smtClean="0"/>
              <a:t>Has an office/shop that is suitable for current &amp; planned growth</a:t>
            </a:r>
          </a:p>
          <a:p>
            <a:r>
              <a:rPr lang="en-US" smtClean="0"/>
              <a:t>Has appropriate support personnel to manage present &amp; upcoming growth</a:t>
            </a:r>
            <a:endParaRPr lang="en-US"/>
          </a:p>
        </p:txBody>
      </p:sp>
    </p:spTree>
    <p:extLst>
      <p:ext uri="{BB962C8B-B14F-4D97-AF65-F5344CB8AC3E}">
        <p14:creationId xmlns:p14="http://schemas.microsoft.com/office/powerpoint/2010/main" val="3044913372"/>
      </p:ext>
    </p:extLst>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6" name="Rectangle 4"/>
          <p:cNvSpPr>
            <a:spLocks noGrp="1" noChangeArrowheads="1"/>
          </p:cNvSpPr>
          <p:nvPr>
            <p:ph type="title"/>
          </p:nvPr>
        </p:nvSpPr>
        <p:spPr/>
        <p:txBody>
          <a:bodyPr/>
          <a:lstStyle/>
          <a:p>
            <a:r>
              <a:rPr lang="en-US" smtClean="0"/>
              <a:t>Marketing &amp; Sales	</a:t>
            </a:r>
            <a:endParaRPr lang="en-US"/>
          </a:p>
        </p:txBody>
      </p:sp>
      <p:sp>
        <p:nvSpPr>
          <p:cNvPr id="146437" name="Rectangle 5"/>
          <p:cNvSpPr>
            <a:spLocks noGrp="1" noChangeArrowheads="1"/>
          </p:cNvSpPr>
          <p:nvPr>
            <p:ph idx="1"/>
          </p:nvPr>
        </p:nvSpPr>
        <p:spPr/>
        <p:txBody>
          <a:bodyPr>
            <a:normAutofit fontScale="70000" lnSpcReduction="20000"/>
          </a:bodyPr>
          <a:lstStyle/>
          <a:p>
            <a:r>
              <a:rPr lang="en-US" smtClean="0"/>
              <a:t>Has a Marketing Plan with the following components</a:t>
            </a:r>
          </a:p>
          <a:p>
            <a:pPr lvl="1"/>
            <a:r>
              <a:rPr lang="en-US" smtClean="0"/>
              <a:t>Marketing Strategy – with target markets, and strategy for each</a:t>
            </a:r>
          </a:p>
          <a:p>
            <a:pPr lvl="1"/>
            <a:r>
              <a:rPr lang="en-US" smtClean="0"/>
              <a:t>Marketing Budget - with breakdown for each strategy</a:t>
            </a:r>
          </a:p>
          <a:p>
            <a:pPr lvl="1"/>
            <a:r>
              <a:rPr lang="en-US" smtClean="0"/>
              <a:t>Marketing Timeline – when each strategy is to be launched or otherwise acted upon</a:t>
            </a:r>
          </a:p>
          <a:p>
            <a:r>
              <a:rPr lang="en-US" smtClean="0"/>
              <a:t>Measures the ROI on each Marketing strategy</a:t>
            </a:r>
          </a:p>
          <a:p>
            <a:r>
              <a:rPr lang="en-US" smtClean="0"/>
              <a:t>Has an effective system to stay in contact with customers and potential customers</a:t>
            </a:r>
          </a:p>
          <a:p>
            <a:r>
              <a:rPr lang="en-US" smtClean="0"/>
              <a:t>Evaluates periodically, the target markets, niches and marketing strategies to ensure that they are still in line with current growth plans, market changes, and new initiatives</a:t>
            </a:r>
          </a:p>
          <a:p>
            <a:r>
              <a:rPr lang="en-US" smtClean="0"/>
              <a:t>Invests in Education &amp; Training for sales team (including mentoring by owners or other sales team)</a:t>
            </a:r>
          </a:p>
          <a:p>
            <a:r>
              <a:rPr lang="en-US" smtClean="0"/>
              <a:t>Measures the effectiveness of sales team</a:t>
            </a:r>
          </a:p>
          <a:p>
            <a:endParaRPr lang="en-US"/>
          </a:p>
        </p:txBody>
      </p:sp>
    </p:spTree>
    <p:extLst>
      <p:ext uri="{BB962C8B-B14F-4D97-AF65-F5344CB8AC3E}">
        <p14:creationId xmlns:p14="http://schemas.microsoft.com/office/powerpoint/2010/main" val="1941255363"/>
      </p:ext>
    </p:extLst>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lstStyle/>
          <a:p>
            <a:r>
              <a:rPr lang="en-US" smtClean="0"/>
              <a:t>Innovation	</a:t>
            </a:r>
            <a:endParaRPr lang="en-US"/>
          </a:p>
        </p:txBody>
      </p:sp>
      <p:sp>
        <p:nvSpPr>
          <p:cNvPr id="45058" name="Rectangle 3"/>
          <p:cNvSpPr>
            <a:spLocks noGrp="1" noChangeArrowheads="1"/>
          </p:cNvSpPr>
          <p:nvPr>
            <p:ph idx="1"/>
          </p:nvPr>
        </p:nvSpPr>
        <p:spPr/>
        <p:txBody>
          <a:bodyPr>
            <a:normAutofit fontScale="85000" lnSpcReduction="20000"/>
          </a:bodyPr>
          <a:lstStyle/>
          <a:p>
            <a:r>
              <a:rPr lang="en-US" smtClean="0"/>
              <a:t>Growing personally and professionally</a:t>
            </a:r>
          </a:p>
          <a:p>
            <a:r>
              <a:rPr lang="en-US" smtClean="0"/>
              <a:t>Looking for better ways achieve your business goals and to serve your target markets</a:t>
            </a:r>
          </a:p>
          <a:p>
            <a:pPr lvl="1"/>
            <a:r>
              <a:rPr lang="en-US" smtClean="0"/>
              <a:t>New products</a:t>
            </a:r>
          </a:p>
          <a:p>
            <a:pPr lvl="1"/>
            <a:r>
              <a:rPr lang="en-US" smtClean="0"/>
              <a:t>New services</a:t>
            </a:r>
          </a:p>
          <a:p>
            <a:pPr lvl="1"/>
            <a:r>
              <a:rPr lang="en-US" smtClean="0"/>
              <a:t>New methods of service delivery</a:t>
            </a:r>
          </a:p>
          <a:p>
            <a:pPr lvl="1"/>
            <a:r>
              <a:rPr lang="en-US" smtClean="0"/>
              <a:t>New marketing opportunities</a:t>
            </a:r>
          </a:p>
          <a:p>
            <a:pPr lvl="1"/>
            <a:r>
              <a:rPr lang="en-US" smtClean="0"/>
              <a:t>New ways to deliver your marketing message</a:t>
            </a:r>
          </a:p>
          <a:p>
            <a:pPr lvl="1"/>
            <a:r>
              <a:rPr lang="en-US" smtClean="0"/>
              <a:t>New ways that technology can serve your business</a:t>
            </a:r>
          </a:p>
          <a:p>
            <a:pPr lvl="1"/>
            <a:r>
              <a:rPr lang="en-US" smtClean="0"/>
              <a:t>New trends that serve your market</a:t>
            </a:r>
          </a:p>
          <a:p>
            <a:pPr lvl="1"/>
            <a:r>
              <a:rPr lang="en-US" smtClean="0"/>
              <a:t>New ways to differentiate your company </a:t>
            </a:r>
          </a:p>
        </p:txBody>
      </p:sp>
    </p:spTree>
    <p:extLst>
      <p:ext uri="{BB962C8B-B14F-4D97-AF65-F5344CB8AC3E}">
        <p14:creationId xmlns:p14="http://schemas.microsoft.com/office/powerpoint/2010/main" val="4103512816"/>
      </p:ext>
    </p:extLst>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normAutofit fontScale="90000"/>
          </a:bodyPr>
          <a:lstStyle/>
          <a:p>
            <a:pPr eaLnBrk="1" fontAlgn="auto" hangingPunct="1">
              <a:spcAft>
                <a:spcPts val="0"/>
              </a:spcAft>
              <a:defRPr/>
            </a:pPr>
            <a:r>
              <a:rPr lang="en-US" dirty="0" smtClean="0"/>
              <a:t>Rewards of being “On Target”</a:t>
            </a:r>
            <a:endParaRPr lang="en-US" dirty="0"/>
          </a:p>
        </p:txBody>
      </p:sp>
      <p:sp>
        <p:nvSpPr>
          <p:cNvPr id="46082" name="Rectangle 3"/>
          <p:cNvSpPr>
            <a:spLocks noGrp="1" noChangeArrowheads="1"/>
          </p:cNvSpPr>
          <p:nvPr>
            <p:ph idx="1"/>
          </p:nvPr>
        </p:nvSpPr>
        <p:spPr/>
        <p:txBody>
          <a:bodyPr>
            <a:normAutofit fontScale="92500"/>
          </a:bodyPr>
          <a:lstStyle/>
          <a:p>
            <a:pPr eaLnBrk="1" hangingPunct="1"/>
            <a:r>
              <a:rPr lang="en-US" smtClean="0"/>
              <a:t>Become more profitable</a:t>
            </a:r>
          </a:p>
          <a:p>
            <a:pPr eaLnBrk="1" hangingPunct="1"/>
            <a:r>
              <a:rPr lang="en-US" smtClean="0"/>
              <a:t>Be able to reward shareholders and key employees</a:t>
            </a:r>
          </a:p>
          <a:p>
            <a:pPr eaLnBrk="1" hangingPunct="1"/>
            <a:r>
              <a:rPr lang="en-US" smtClean="0"/>
              <a:t>Achieve your business goals</a:t>
            </a:r>
          </a:p>
          <a:p>
            <a:pPr eaLnBrk="1" hangingPunct="1"/>
            <a:r>
              <a:rPr lang="en-US" smtClean="0"/>
              <a:t>Make timely changes to your strategy</a:t>
            </a:r>
          </a:p>
          <a:p>
            <a:pPr eaLnBrk="1" hangingPunct="1"/>
            <a:r>
              <a:rPr lang="en-US" smtClean="0"/>
              <a:t>Improve quality of life both personally and professionally</a:t>
            </a:r>
          </a:p>
          <a:p>
            <a:pPr eaLnBrk="1" hangingPunct="1"/>
            <a:r>
              <a:rPr lang="en-US" smtClean="0"/>
              <a:t>Develop a great support group and good friends with whom to celebrate your progress</a:t>
            </a:r>
          </a:p>
        </p:txBody>
      </p:sp>
    </p:spTree>
    <p:extLst>
      <p:ext uri="{BB962C8B-B14F-4D97-AF65-F5344CB8AC3E}">
        <p14:creationId xmlns:p14="http://schemas.microsoft.com/office/powerpoint/2010/main" val="3984893346"/>
      </p:ext>
    </p:extLst>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eaLnBrk="1" fontAlgn="auto" hangingPunct="1">
              <a:spcAft>
                <a:spcPts val="0"/>
              </a:spcAft>
              <a:defRPr/>
            </a:pPr>
            <a:r>
              <a:rPr lang="en-US" dirty="0" smtClean="0"/>
              <a:t>Implementation Steps</a:t>
            </a:r>
            <a:endParaRPr lang="en-US" dirty="0"/>
          </a:p>
        </p:txBody>
      </p:sp>
      <p:sp>
        <p:nvSpPr>
          <p:cNvPr id="47106" name="Content Placeholder 1"/>
          <p:cNvSpPr>
            <a:spLocks noGrp="1"/>
          </p:cNvSpPr>
          <p:nvPr>
            <p:ph idx="1"/>
          </p:nvPr>
        </p:nvSpPr>
        <p:spPr/>
        <p:txBody>
          <a:bodyPr/>
          <a:lstStyle/>
          <a:p>
            <a:pPr lvl="1" eaLnBrk="1" hangingPunct="1"/>
            <a:r>
              <a:rPr lang="en-US" dirty="0" smtClean="0"/>
              <a:t>Create a working draft of your Mission Statement</a:t>
            </a:r>
          </a:p>
          <a:p>
            <a:pPr lvl="1" eaLnBrk="1" hangingPunct="1"/>
            <a:r>
              <a:rPr lang="en-US" dirty="0" smtClean="0"/>
              <a:t>Create a working draft of your 1, 3 and 5 year Vision</a:t>
            </a:r>
          </a:p>
          <a:p>
            <a:pPr eaLnBrk="1" hangingPunct="1"/>
            <a:endParaRPr lang="en-US" dirty="0" smtClean="0"/>
          </a:p>
        </p:txBody>
      </p:sp>
    </p:spTree>
    <p:extLst>
      <p:ext uri="{BB962C8B-B14F-4D97-AF65-F5344CB8AC3E}">
        <p14:creationId xmlns:p14="http://schemas.microsoft.com/office/powerpoint/2010/main" val="17601852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1736</Words>
  <Application>Microsoft Office PowerPoint</Application>
  <PresentationFormat>On-screen Show (4:3)</PresentationFormat>
  <Paragraphs>220</Paragraphs>
  <Slides>34</Slides>
  <Notes>20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Austin</vt:lpstr>
      <vt:lpstr>Your Business Plan</vt:lpstr>
      <vt:lpstr>What we’ll talk about today</vt:lpstr>
      <vt:lpstr>Why are you here?</vt:lpstr>
      <vt:lpstr>Who are you?</vt:lpstr>
      <vt:lpstr>Company Values</vt:lpstr>
      <vt:lpstr>Values, Morals &amp; Ethics</vt:lpstr>
      <vt:lpstr>What is our Mission?</vt:lpstr>
      <vt:lpstr>Mission Statement</vt:lpstr>
      <vt:lpstr>What is your Business Model?</vt:lpstr>
      <vt:lpstr>What business am I in?</vt:lpstr>
      <vt:lpstr>Value Proposition</vt:lpstr>
      <vt:lpstr>Core Competencies</vt:lpstr>
      <vt:lpstr>Business Model Map –  A Business Canvas</vt:lpstr>
      <vt:lpstr>Where You Are Now</vt:lpstr>
      <vt:lpstr>Where do I want to go?</vt:lpstr>
      <vt:lpstr>How do we get there from here?</vt:lpstr>
      <vt:lpstr>Goals</vt:lpstr>
      <vt:lpstr>Strategies</vt:lpstr>
      <vt:lpstr>Reviewing Your Business</vt:lpstr>
      <vt:lpstr>The Need For Strategy</vt:lpstr>
      <vt:lpstr>SWOT analysis</vt:lpstr>
      <vt:lpstr>Scanning The Internal Environment</vt:lpstr>
      <vt:lpstr>Strengths And Weaknesses – Looking Within</vt:lpstr>
      <vt:lpstr>Opportunities &amp; Threats –  Looking Outwards</vt:lpstr>
      <vt:lpstr>Scanning The External Environment</vt:lpstr>
      <vt:lpstr>On the road to becoming an  ON TARGET Business…</vt:lpstr>
      <vt:lpstr>What is an On Target Business?</vt:lpstr>
      <vt:lpstr>Leadership  </vt:lpstr>
      <vt:lpstr>Finance </vt:lpstr>
      <vt:lpstr>Administration</vt:lpstr>
      <vt:lpstr>Marketing &amp; Sales </vt:lpstr>
      <vt:lpstr>Innovation </vt:lpstr>
      <vt:lpstr>Rewards of being “On Target”</vt:lpstr>
      <vt:lpstr>Implementation Steps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Business Plan</dc:title>
  <dc:creator>Linnea Blair</dc:creator>
  <cp:lastModifiedBy>Linnea Blair</cp:lastModifiedBy>
  <cp:revision>3</cp:revision>
  <dcterms:created xsi:type="dcterms:W3CDTF">2013-04-24T07:00:01Z</dcterms:created>
  <dcterms:modified xsi:type="dcterms:W3CDTF">2013-04-24T07:20:10Z</dcterms:modified>
</cp:coreProperties>
</file>